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59" r:id="rId4"/>
    <p:sldId id="262" r:id="rId5"/>
    <p:sldId id="257" r:id="rId6"/>
    <p:sldId id="258" r:id="rId7"/>
    <p:sldId id="260" r:id="rId8"/>
    <p:sldId id="263" r:id="rId9"/>
  </p:sldIdLst>
  <p:sldSz cx="12193588" cy="6858000"/>
  <p:notesSz cx="7559675" cy="10691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/>
    <p:restoredTop sz="55581" autoAdjust="0"/>
  </p:normalViewPr>
  <p:slideViewPr>
    <p:cSldViewPr snapToGrid="0">
      <p:cViewPr varScale="1">
        <p:scale>
          <a:sx n="39" d="100"/>
          <a:sy n="39" d="100"/>
        </p:scale>
        <p:origin x="-192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ven\Documents\POST%20DOC\perform\Analysis\Vaureal%20comparison%20pre%20and%20pos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ven\Documents\POST%20DOC\perform\Analysis\Vaureal%20comparison%20pre%20and%20pos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ven\Documents\POST%20DOC\perform\Analysis\Vaureal%20comparison%20pre%20and%20pos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ven\Documents\POST%20DOC\perform\Analysis\Vaureal%20comparison%20pre%20and%20po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autoTitleDeleted val="1"/>
    <c:plotArea>
      <c:layout/>
      <c:pieChart>
        <c:varyColors val="1"/>
        <c:ser>
          <c:idx val="0"/>
          <c:order val="0"/>
          <c:tx>
            <c:strRef>
              <c:f>'[Vaureal comparison pre and post.xlsx]Post Results'!$A$3</c:f>
              <c:strCache>
                <c:ptCount val="1"/>
                <c:pt idx="0">
                  <c:v>LIKERTQ4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ca-ES"/>
                </a:pPr>
                <a:endParaRPr lang="es-ES"/>
              </a:p>
            </c:txPr>
            <c:showPercent val="1"/>
            <c:extLst>
              <c:ext xmlns:c15="http://schemas.microsoft.com/office/drawing/2012/chart" uri="{CE6537A1-D6FC-4f65-9D91-7224C49458BB}">
                <c15:layout/>
              </c:ext>
            </c:extLst>
          </c:dLbls>
          <c:val>
            <c:numRef>
              <c:f>'[Vaureal comparison pre and post.xlsx]Post Results'!$B$4:$E$4</c:f>
              <c:numCache>
                <c:formatCode>General</c:formatCode>
                <c:ptCount val="4"/>
                <c:pt idx="0">
                  <c:v>12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</c:numCache>
            </c:numRef>
          </c:val>
        </c:ser>
        <c:ser>
          <c:idx val="1"/>
          <c:order val="1"/>
          <c:tx>
            <c:strRef>
              <c:f>'[Vaureal comparison pre and post.xlsx]Post Results'!$A$4</c:f>
              <c:strCache>
                <c:ptCount val="1"/>
                <c:pt idx="0">
                  <c:v>Freq,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ca-ES"/>
                </a:pPr>
                <a:endParaRPr lang="es-ES"/>
              </a:p>
            </c:txPr>
            <c:showPercent val="1"/>
            <c:extLst>
              <c:ext xmlns:c15="http://schemas.microsoft.com/office/drawing/2012/chart" uri="{CE6537A1-D6FC-4f65-9D91-7224C49458BB}"/>
            </c:extLst>
          </c:dLbls>
          <c:val>
            <c:numRef>
              <c:f>'[Vaureal comparison pre and post.xlsx]Post Results'!$B$4:$E$4</c:f>
              <c:numCache>
                <c:formatCode>General</c:formatCode>
                <c:ptCount val="4"/>
                <c:pt idx="0">
                  <c:v>12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38631411266825211"/>
          <c:y val="2.201726708505251E-2"/>
          <c:w val="0.22737153583813399"/>
          <c:h val="6.2614275972862704E-2"/>
        </c:manualLayout>
      </c:layout>
      <c:txPr>
        <a:bodyPr/>
        <a:lstStyle/>
        <a:p>
          <a:pPr rtl="0">
            <a:defRPr lang="ca-ES"/>
          </a:pPr>
          <a:endParaRPr lang="es-ES"/>
        </a:p>
      </c:txPr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autoTitleDeleted val="1"/>
    <c:plotArea>
      <c:layout>
        <c:manualLayout>
          <c:layoutTarget val="inner"/>
          <c:xMode val="edge"/>
          <c:yMode val="edge"/>
          <c:x val="0.23177758757125999"/>
          <c:y val="0.113640038862553"/>
          <c:w val="0.53089380016472609"/>
          <c:h val="0.85741420569766791"/>
        </c:manualLayout>
      </c:layout>
      <c:pieChart>
        <c:varyColors val="1"/>
        <c:ser>
          <c:idx val="0"/>
          <c:order val="0"/>
          <c:tx>
            <c:strRef>
              <c:f>'Pre Results'!$A$3</c:f>
              <c:strCache>
                <c:ptCount val="1"/>
                <c:pt idx="0">
                  <c:v>Freq.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ca-ES"/>
                </a:pPr>
                <a:endParaRPr lang="es-ES"/>
              </a:p>
            </c:txPr>
            <c:showPercent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'Pre Results'!$B$2:$F$2</c:f>
              <c:strCache>
                <c:ptCount val="5"/>
                <c:pt idx="0">
                  <c:v>"1"</c:v>
                </c:pt>
                <c:pt idx="1">
                  <c:v>"2"</c:v>
                </c:pt>
                <c:pt idx="2">
                  <c:v>"3"</c:v>
                </c:pt>
                <c:pt idx="3">
                  <c:v>"4"</c:v>
                </c:pt>
                <c:pt idx="4">
                  <c:v>"7"</c:v>
                </c:pt>
              </c:strCache>
            </c:strRef>
          </c:cat>
          <c:val>
            <c:numRef>
              <c:f>'Pre Results'!$B$3:$F$3</c:f>
              <c:numCache>
                <c:formatCode>General</c:formatCode>
                <c:ptCount val="5"/>
                <c:pt idx="0">
                  <c:v>12</c:v>
                </c:pt>
                <c:pt idx="1">
                  <c:v>1</c:v>
                </c:pt>
                <c:pt idx="2">
                  <c:v>3</c:v>
                </c:pt>
                <c:pt idx="3">
                  <c:v>8</c:v>
                </c:pt>
                <c:pt idx="4">
                  <c:v>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  <c:txPr>
        <a:bodyPr/>
        <a:lstStyle/>
        <a:p>
          <a:pPr>
            <a:defRPr lang="ca-ES"/>
          </a:pPr>
          <a:endParaRPr lang="es-ES"/>
        </a:p>
      </c:txPr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autoTitleDeleted val="1"/>
    <c:plotArea>
      <c:layout/>
      <c:pieChart>
        <c:varyColors val="1"/>
        <c:dLbls>
          <c:showPercent val="1"/>
        </c:dLbls>
        <c:firstSliceAng val="0"/>
      </c:pieChart>
    </c:plotArea>
    <c:legend>
      <c:legendPos val="t"/>
      <c:layout/>
      <c:txPr>
        <a:bodyPr/>
        <a:lstStyle/>
        <a:p>
          <a:pPr>
            <a:defRPr lang="ca-ES"/>
          </a:pPr>
          <a:endParaRPr lang="es-ES"/>
        </a:p>
      </c:txPr>
    </c:legend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autoTitleDeleted val="1"/>
    <c:plotArea>
      <c:layout>
        <c:manualLayout>
          <c:layoutTarget val="inner"/>
          <c:xMode val="edge"/>
          <c:yMode val="edge"/>
          <c:x val="0.22705815029065396"/>
          <c:y val="0.14570519597842402"/>
          <c:w val="0.597244693067292"/>
          <c:h val="0.8521690569966921"/>
        </c:manualLayout>
      </c:layout>
      <c:pieChart>
        <c:varyColors val="1"/>
        <c:ser>
          <c:idx val="0"/>
          <c:order val="0"/>
          <c:tx>
            <c:strRef>
              <c:f>'Post Results'!$A$10</c:f>
              <c:strCache>
                <c:ptCount val="1"/>
                <c:pt idx="0">
                  <c:v>Freq,</c:v>
                </c:pt>
              </c:strCache>
            </c:strRef>
          </c:tx>
          <c:dPt>
            <c:idx val="1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3"/>
            <c:spPr>
              <a:solidFill>
                <a:srgbClr val="604A7B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ca-ES"/>
                </a:pPr>
                <a:endParaRPr lang="es-ES"/>
              </a:p>
            </c:txPr>
            <c:showPercent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'Post Results'!$B$9:$G$9</c:f>
              <c:strCache>
                <c:ptCount val="6"/>
                <c:pt idx="0">
                  <c:v>"1"</c:v>
                </c:pt>
                <c:pt idx="1">
                  <c:v>"2"</c:v>
                </c:pt>
                <c:pt idx="2">
                  <c:v>"3"</c:v>
                </c:pt>
                <c:pt idx="3">
                  <c:v>"4"</c:v>
                </c:pt>
                <c:pt idx="4">
                  <c:v>"6"</c:v>
                </c:pt>
                <c:pt idx="5">
                  <c:v>"7"</c:v>
                </c:pt>
              </c:strCache>
            </c:strRef>
          </c:cat>
          <c:val>
            <c:numRef>
              <c:f>'Post Results'!$B$10:$G$10</c:f>
              <c:numCache>
                <c:formatCode>General</c:formatCode>
                <c:ptCount val="6"/>
                <c:pt idx="0">
                  <c:v>11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  <c:txPr>
        <a:bodyPr/>
        <a:lstStyle/>
        <a:p>
          <a:pPr>
            <a:defRPr lang="ca-ES" sz="1200"/>
          </a:pPr>
          <a:endParaRPr lang="es-ES"/>
        </a:p>
      </c:txPr>
    </c:legend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autoTitleDeleted val="1"/>
    <c:plotArea>
      <c:layout>
        <c:manualLayout>
          <c:layoutTarget val="inner"/>
          <c:xMode val="edge"/>
          <c:yMode val="edge"/>
          <c:x val="0.18784927445363903"/>
          <c:y val="0.13112945840687701"/>
          <c:w val="0.65620328511094483"/>
          <c:h val="0.8130541835890851"/>
        </c:manualLayout>
      </c:layout>
      <c:pieChart>
        <c:varyColors val="1"/>
        <c:ser>
          <c:idx val="0"/>
          <c:order val="0"/>
          <c:tx>
            <c:strRef>
              <c:f>'Pre Results'!$A$11</c:f>
              <c:strCache>
                <c:ptCount val="1"/>
                <c:pt idx="0">
                  <c:v>Freq.</c:v>
                </c:pt>
              </c:strCache>
            </c:strRef>
          </c:tx>
          <c:dPt>
            <c:idx val="2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3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ca-ES"/>
                </a:pPr>
                <a:endParaRPr lang="es-ES"/>
              </a:p>
            </c:txPr>
            <c:showPercent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'Pre Results'!$B$10:$E$10</c:f>
              <c:strCache>
                <c:ptCount val="4"/>
                <c:pt idx="0">
                  <c:v>"1"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</c:strCache>
            </c:strRef>
          </c:cat>
          <c:val>
            <c:numRef>
              <c:f>'Pre Results'!$B$11:$E$11</c:f>
              <c:numCache>
                <c:formatCode>General</c:formatCode>
                <c:ptCount val="4"/>
                <c:pt idx="0">
                  <c:v>14</c:v>
                </c:pt>
                <c:pt idx="1">
                  <c:v>3</c:v>
                </c:pt>
                <c:pt idx="2">
                  <c:v>7</c:v>
                </c:pt>
                <c:pt idx="3">
                  <c:v>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  <c:txPr>
        <a:bodyPr/>
        <a:lstStyle/>
        <a:p>
          <a:pPr>
            <a:defRPr lang="ca-ES" sz="1200"/>
          </a:pPr>
          <a:endParaRPr lang="es-ES"/>
        </a:p>
      </c:txPr>
    </c:legend>
    <c:plotVisOnly val="1"/>
    <c:dispBlanksAs val="zero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91A43-CE3C-4E6F-A220-73EB16BB2AED}" type="datetimeFigureOut">
              <a:rPr lang="es-ES" smtClean="0"/>
              <a:pPr/>
              <a:t>08/05/2017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37CDBD-BD3F-4BE9-9782-643CFE9431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06392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7CDBD-BD3F-4BE9-9782-643CFE943188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40437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7CDBD-BD3F-4BE9-9782-643CFE943188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60041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Añadir cuántos de cada caso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7CDBD-BD3F-4BE9-9782-643CFE943188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85771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16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316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6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6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32320" y="3682080"/>
            <a:ext cx="53546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6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16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16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Imagen 33"/>
          <p:cNvPicPr/>
          <p:nvPr/>
        </p:nvPicPr>
        <p:blipFill>
          <a:blip r:embed="rId2"/>
          <a:stretch/>
        </p:blipFill>
        <p:spPr>
          <a:xfrm>
            <a:off x="3603600" y="1604160"/>
            <a:ext cx="4984560" cy="3976920"/>
          </a:xfrm>
          <a:prstGeom prst="rect">
            <a:avLst/>
          </a:prstGeom>
          <a:ln>
            <a:noFill/>
          </a:ln>
        </p:spPr>
      </p:pic>
      <p:pic>
        <p:nvPicPr>
          <p:cNvPr id="35" name="Imagen 34"/>
          <p:cNvPicPr/>
          <p:nvPr/>
        </p:nvPicPr>
        <p:blipFill>
          <a:blip r:embed="rId2"/>
          <a:stretch/>
        </p:blipFill>
        <p:spPr>
          <a:xfrm>
            <a:off x="3603600" y="1604160"/>
            <a:ext cx="498456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316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16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6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6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3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6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6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6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6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6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2320" y="3682080"/>
            <a:ext cx="53546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6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6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316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64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s-E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160" cy="39769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Imatge 3"/>
          <p:cNvPicPr/>
          <p:nvPr/>
        </p:nvPicPr>
        <p:blipFill>
          <a:blip r:embed="rId3"/>
          <a:stretch/>
        </p:blipFill>
        <p:spPr>
          <a:xfrm>
            <a:off x="9789840" y="273600"/>
            <a:ext cx="2068920" cy="1114560"/>
          </a:xfrm>
          <a:prstGeom prst="rect">
            <a:avLst/>
          </a:prstGeom>
          <a:ln>
            <a:noFill/>
          </a:ln>
        </p:spPr>
      </p:pic>
      <p:sp>
        <p:nvSpPr>
          <p:cNvPr id="37" name="CustomShape 1"/>
          <p:cNvSpPr/>
          <p:nvPr/>
        </p:nvSpPr>
        <p:spPr>
          <a:xfrm>
            <a:off x="3221280" y="6276240"/>
            <a:ext cx="7730640" cy="30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· PERFORM Consortium Meeting. Bristol, April 10th, 2017 ·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CustomShape 2"/>
          <p:cNvSpPr/>
          <p:nvPr/>
        </p:nvSpPr>
        <p:spPr>
          <a:xfrm>
            <a:off x="820800" y="600480"/>
            <a:ext cx="5942880" cy="45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2800" b="1" strike="noStrike" spc="-1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WP4 Impact assessment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CustomShape 3"/>
          <p:cNvSpPr/>
          <p:nvPr/>
        </p:nvSpPr>
        <p:spPr>
          <a:xfrm>
            <a:off x="864000" y="1206720"/>
            <a:ext cx="9689700" cy="2680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2000" b="1" strike="noStrike" spc="-1" dirty="0" err="1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Planned</a:t>
            </a:r>
            <a:r>
              <a:rPr lang="es-ES" sz="2000" b="1" strike="noStrike" spc="-1" dirty="0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2000" b="1" strike="noStrike" spc="-1" dirty="0" err="1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activities</a:t>
            </a:r>
            <a:r>
              <a:rPr lang="es-ES" sz="2000" b="1" strike="noStrike" spc="-1" dirty="0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es-ES" sz="2000" b="1" strike="noStrike" spc="-1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M16-36</a:t>
            </a:r>
            <a:r>
              <a:rPr lang="es-ES" sz="2000" b="1" strike="noStrike" spc="-1" smtClean="0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) and when</a:t>
            </a:r>
            <a:endParaRPr lang="es-ES" sz="1800" b="0" strike="noStrike" spc="-1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800" b="1" i="1" strike="noStrike" spc="-1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Task </a:t>
            </a:r>
            <a:r>
              <a:rPr lang="es-ES" sz="18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4.3     </a:t>
            </a:r>
            <a:r>
              <a:rPr lang="es-ES" sz="1800" b="1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Evaluation</a:t>
            </a:r>
            <a:r>
              <a:rPr lang="es-ES" sz="18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of </a:t>
            </a:r>
            <a:r>
              <a:rPr lang="es-ES" sz="1800" b="1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</a:t>
            </a:r>
            <a:r>
              <a:rPr lang="es-ES" sz="18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1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acquisition</a:t>
            </a:r>
            <a:r>
              <a:rPr lang="es-ES" sz="18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of transversal </a:t>
            </a:r>
            <a:r>
              <a:rPr lang="es-ES" sz="1800" b="1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competences</a:t>
            </a:r>
            <a:r>
              <a:rPr lang="es-ES" sz="18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1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by</a:t>
            </a:r>
            <a:r>
              <a:rPr lang="es-ES" sz="18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1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students</a:t>
            </a:r>
            <a:r>
              <a:rPr lang="es-ES" sz="18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1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during</a:t>
            </a:r>
            <a:r>
              <a:rPr lang="es-ES" sz="18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1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</a:t>
            </a:r>
            <a:r>
              <a:rPr lang="es-ES" sz="18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1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educational</a:t>
            </a:r>
            <a:r>
              <a:rPr lang="es-ES" sz="18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1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process</a:t>
            </a:r>
            <a:r>
              <a:rPr lang="es-ES" sz="18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8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1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Task</a:t>
            </a:r>
            <a:r>
              <a:rPr lang="es-ES" sz="18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4.4.  </a:t>
            </a:r>
            <a:r>
              <a:rPr lang="es-ES" sz="1800" b="1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Assessment</a:t>
            </a:r>
            <a:r>
              <a:rPr lang="es-ES" sz="18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of </a:t>
            </a:r>
            <a:r>
              <a:rPr lang="es-ES" sz="1800" b="1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</a:t>
            </a:r>
            <a:r>
              <a:rPr lang="es-ES" sz="18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1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Responsible</a:t>
            </a:r>
            <a:r>
              <a:rPr lang="es-ES" sz="18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1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Research</a:t>
            </a:r>
            <a:r>
              <a:rPr lang="es-ES" sz="18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and </a:t>
            </a:r>
            <a:r>
              <a:rPr lang="es-ES" sz="1800" b="1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Innovation</a:t>
            </a:r>
            <a:r>
              <a:rPr lang="es-ES" sz="18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1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values</a:t>
            </a:r>
            <a:r>
              <a:rPr lang="es-ES" sz="18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es-ES" sz="1800" b="1" i="1" strike="noStrike" spc="-1" dirty="0" smtClean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>
              <a:lnSpc>
                <a:spcPct val="100000"/>
              </a:lnSpc>
            </a:pP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 indent="-216000">
              <a:lnSpc>
                <a:spcPct val="200000"/>
              </a:lnSpc>
              <a:buClr>
                <a:srgbClr val="002060"/>
              </a:buClr>
              <a:buFont typeface="Arial"/>
              <a:buChar char="•"/>
            </a:pP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Implementation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of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assessment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tools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and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analysis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of data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collected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already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started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in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March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)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 indent="-216000">
              <a:lnSpc>
                <a:spcPct val="200000"/>
              </a:lnSpc>
              <a:buClr>
                <a:srgbClr val="002060"/>
              </a:buClr>
              <a:buFont typeface="Arial"/>
              <a:buChar char="•"/>
            </a:pP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Review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and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refinement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of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assessment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strategy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and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tools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for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second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round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 indent="-216000">
              <a:lnSpc>
                <a:spcPct val="200000"/>
              </a:lnSpc>
              <a:buClr>
                <a:srgbClr val="002060"/>
              </a:buClr>
              <a:buFont typeface="Arial"/>
              <a:buChar char="•"/>
            </a:pP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Implementation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of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assessment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tools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and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analysis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of data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collected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in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second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round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 indent="-216000">
              <a:lnSpc>
                <a:spcPct val="200000"/>
              </a:lnSpc>
              <a:buClr>
                <a:srgbClr val="002060"/>
              </a:buClr>
              <a:buFont typeface="Arial"/>
              <a:buChar char="•"/>
            </a:pP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Writing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policy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guidelines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 D.4.3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Policy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brief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Effective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science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and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arts-based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education</a:t>
            </a:r>
            <a:r>
              <a:rPr lang="es-ES" sz="1800" b="0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1800" b="0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approach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200000"/>
              </a:lnSpc>
            </a:pP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/>
          <p:cNvGraphicFramePr/>
          <p:nvPr>
            <p:extLst>
              <p:ext uri="{D42A27DB-BD31-4B8C-83A1-F6EECF244321}">
                <p14:modId xmlns:p14="http://schemas.microsoft.com/office/powerpoint/2010/main" xmlns="" val="1653417400"/>
              </p:ext>
            </p:extLst>
          </p:nvPr>
        </p:nvGraphicFramePr>
        <p:xfrm>
          <a:off x="1330466" y="273600"/>
          <a:ext cx="9656500" cy="5943600"/>
        </p:xfrm>
        <a:graphic>
          <a:graphicData uri="http://schemas.openxmlformats.org/drawingml/2006/table">
            <a:tbl>
              <a:tblPr/>
              <a:tblGrid>
                <a:gridCol w="1769800"/>
                <a:gridCol w="1371600"/>
                <a:gridCol w="1536700"/>
                <a:gridCol w="1765300"/>
                <a:gridCol w="1165122"/>
                <a:gridCol w="2047978"/>
              </a:tblGrid>
              <a:tr h="358020">
                <a:tc gridSpan="6">
                  <a:txBody>
                    <a:bodyPr/>
                    <a:lstStyle/>
                    <a:p>
                      <a:r>
                        <a:rPr lang="es-E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Assessment</a:t>
                      </a:r>
                      <a:r>
                        <a:rPr lang="es-E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1st round: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FB2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FB2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FB2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FB2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FB27"/>
                    </a:solidFill>
                  </a:tcPr>
                </a:tc>
              </a:tr>
              <a:tr h="603720">
                <a:tc>
                  <a:txBody>
                    <a:bodyPr/>
                    <a:lstStyle/>
                    <a:p>
                      <a:r>
                        <a:rPr lang="es-E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Implementation</a:t>
                      </a:r>
                    </a:p>
                    <a:p>
                      <a:r>
                        <a:rPr lang="es-E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Analysis</a:t>
                      </a: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March</a:t>
                      </a:r>
                      <a:r>
                        <a:rPr lang="es-E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– June </a:t>
                      </a:r>
                      <a:r>
                        <a:rPr lang="es-ES" sz="18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2017</a:t>
                      </a:r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8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April</a:t>
                      </a:r>
                      <a:r>
                        <a:rPr lang="es-ES" sz="18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– </a:t>
                      </a:r>
                      <a:r>
                        <a:rPr lang="es-ES" sz="18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September</a:t>
                      </a:r>
                      <a:r>
                        <a:rPr lang="es-ES" sz="1800" b="0" strike="noStrike" spc="-1" dirty="0" smtClean="0">
                          <a:solidFill>
                            <a:srgbClr val="FF99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*</a:t>
                      </a:r>
                      <a:r>
                        <a:rPr lang="es-ES" sz="18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2017</a:t>
                      </a:r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760">
                <a:tc gridSpan="6">
                  <a:txBody>
                    <a:bodyPr/>
                    <a:lstStyle/>
                    <a:p>
                      <a:r>
                        <a:rPr lang="es-E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Assessment</a:t>
                      </a:r>
                      <a:r>
                        <a:rPr lang="es-E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2nd </a:t>
                      </a:r>
                      <a:r>
                        <a:rPr lang="es-ES" sz="18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round</a:t>
                      </a:r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FB2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FB2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FB2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FB2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FB27"/>
                    </a:solidFill>
                  </a:tcPr>
                </a:tc>
              </a:tr>
              <a:tr h="859680">
                <a:tc gridSpan="2">
                  <a:txBody>
                    <a:bodyPr/>
                    <a:lstStyle/>
                    <a:p>
                      <a:r>
                        <a:rPr lang="es-E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Review</a:t>
                      </a:r>
                      <a:r>
                        <a:rPr lang="es-E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&amp; </a:t>
                      </a:r>
                      <a:r>
                        <a:rPr lang="es-E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refinement</a:t>
                      </a:r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endParaRPr lang="es-ES" sz="18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endParaRPr lang="es-ES" sz="18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endParaRPr lang="es-ES" sz="18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lang="es-ES" sz="18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Implementation</a:t>
                      </a:r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endParaRPr lang="es-ES" sz="18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endParaRPr lang="es-ES" sz="18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lang="es-ES" sz="18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Analysis</a:t>
                      </a:r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September</a:t>
                      </a:r>
                      <a:r>
                        <a:rPr lang="es-ES" sz="18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– </a:t>
                      </a:r>
                      <a:r>
                        <a:rPr lang="es-ES" sz="18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November</a:t>
                      </a:r>
                      <a:r>
                        <a:rPr lang="es-ES" sz="18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2017</a:t>
                      </a:r>
                    </a:p>
                    <a:p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8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8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8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October</a:t>
                      </a:r>
                      <a:r>
                        <a:rPr lang="es-ES" sz="1800" b="0" strike="noStrike" spc="-1" dirty="0" smtClean="0">
                          <a:solidFill>
                            <a:srgbClr val="FF66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*</a:t>
                      </a:r>
                      <a:r>
                        <a:rPr lang="es-ES" sz="18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 2017 – Spring</a:t>
                      </a:r>
                      <a:r>
                        <a:rPr lang="es-ES" sz="1800" b="0" strike="noStrike" spc="-1" dirty="0" smtClean="0">
                          <a:solidFill>
                            <a:srgbClr val="FF66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*</a:t>
                      </a:r>
                      <a:r>
                        <a:rPr lang="es-ES" sz="18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2018 </a:t>
                      </a:r>
                      <a:r>
                        <a:rPr lang="es-E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(</a:t>
                      </a:r>
                      <a:r>
                        <a:rPr lang="es-ES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PWs</a:t>
                      </a:r>
                      <a:r>
                        <a:rPr lang="es-E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in </a:t>
                      </a:r>
                      <a:r>
                        <a:rPr lang="es-ES" sz="14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each</a:t>
                      </a:r>
                      <a:r>
                        <a:rPr lang="es-E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CS)</a:t>
                      </a:r>
                    </a:p>
                    <a:p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8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</a:endParaRPr>
                    </a:p>
                    <a:p>
                      <a:endParaRPr lang="es-ES" sz="18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</a:endParaRPr>
                    </a:p>
                    <a:p>
                      <a:endParaRPr lang="es-ES" sz="18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</a:endParaRPr>
                    </a:p>
                    <a:p>
                      <a:endParaRPr lang="es-ES" sz="18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</a:endParaRPr>
                    </a:p>
                    <a:p>
                      <a:endParaRPr lang="es-ES" sz="18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</a:endParaRPr>
                    </a:p>
                    <a:p>
                      <a:endParaRPr lang="es-ES" sz="18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</a:endParaRPr>
                    </a:p>
                    <a:p>
                      <a:r>
                        <a:rPr lang="es-ES" sz="18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Spring  – June 2018</a:t>
                      </a:r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3720">
                <a:tc gridSpan="2">
                  <a:txBody>
                    <a:bodyPr/>
                    <a:lstStyle/>
                    <a:p>
                      <a:r>
                        <a:rPr lang="es-E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Writing</a:t>
                      </a:r>
                      <a:r>
                        <a:rPr lang="es-E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r>
                        <a:rPr lang="es-E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policy</a:t>
                      </a:r>
                      <a:r>
                        <a:rPr lang="es-E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r>
                        <a:rPr lang="es-E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guidelines</a:t>
                      </a:r>
                      <a:r>
                        <a:rPr lang="es-E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lang="es-ES" sz="18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endParaRPr lang="es-ES" sz="18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lang="es-E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D. 4.3. </a:t>
                      </a:r>
                      <a:r>
                        <a:rPr lang="es-E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Policy</a:t>
                      </a:r>
                      <a:r>
                        <a:rPr lang="es-E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r>
                        <a:rPr lang="es-E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brief</a:t>
                      </a:r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FB2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5FB27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FB27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FB27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FB27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8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</a:endParaRPr>
                    </a:p>
                    <a:p>
                      <a:r>
                        <a:rPr lang="es-ES" sz="18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June – </a:t>
                      </a:r>
                      <a:r>
                        <a:rPr lang="es-ES" sz="18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September</a:t>
                      </a:r>
                      <a:endParaRPr lang="es-ES" sz="18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</a:endParaRPr>
                    </a:p>
                    <a:p>
                      <a:endParaRPr lang="es-ES" sz="18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</a:endParaRPr>
                    </a:p>
                    <a:p>
                      <a:r>
                        <a:rPr lang="es-ES" sz="18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2018</a:t>
                      </a:r>
                    </a:p>
                    <a:p>
                      <a:r>
                        <a:rPr lang="es-ES" sz="18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October</a:t>
                      </a:r>
                      <a:r>
                        <a:rPr lang="es-ES" sz="18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2018</a:t>
                      </a:r>
                    </a:p>
                    <a:p>
                      <a:endParaRPr lang="es-E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FB27"/>
                    </a:solidFill>
                  </a:tcPr>
                </a:tc>
              </a:tr>
            </a:tbl>
          </a:graphicData>
        </a:graphic>
      </p:graphicFrame>
      <p:sp>
        <p:nvSpPr>
          <p:cNvPr id="8" name="CustomShape 1"/>
          <p:cNvSpPr/>
          <p:nvPr/>
        </p:nvSpPr>
        <p:spPr>
          <a:xfrm>
            <a:off x="3970788" y="6336201"/>
            <a:ext cx="7730640" cy="30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· PERFORM </a:t>
            </a:r>
            <a:r>
              <a:rPr lang="es-ES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Consortium</a:t>
            </a:r>
            <a:r>
              <a:rPr lang="es-E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Meeting. Bristol, </a:t>
            </a:r>
            <a:r>
              <a:rPr lang="es-ES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April</a:t>
            </a:r>
            <a:r>
              <a:rPr lang="es-E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10th, 2017 ·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009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Imatge 3"/>
          <p:cNvPicPr/>
          <p:nvPr/>
        </p:nvPicPr>
        <p:blipFill>
          <a:blip r:embed="rId3"/>
          <a:stretch/>
        </p:blipFill>
        <p:spPr>
          <a:xfrm>
            <a:off x="9789840" y="273600"/>
            <a:ext cx="2068920" cy="1114560"/>
          </a:xfrm>
          <a:prstGeom prst="rect">
            <a:avLst/>
          </a:prstGeom>
          <a:ln>
            <a:noFill/>
          </a:ln>
        </p:spPr>
      </p:pic>
      <p:sp>
        <p:nvSpPr>
          <p:cNvPr id="64" name="CustomShape 1"/>
          <p:cNvSpPr/>
          <p:nvPr/>
        </p:nvSpPr>
        <p:spPr>
          <a:xfrm>
            <a:off x="3221280" y="6276240"/>
            <a:ext cx="7730640" cy="30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· PERFORM </a:t>
            </a:r>
            <a:r>
              <a:rPr lang="es-ES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Consortium</a:t>
            </a:r>
            <a:r>
              <a:rPr lang="es-E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Meeting. Bristol, </a:t>
            </a:r>
            <a:r>
              <a:rPr lang="es-ES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April</a:t>
            </a:r>
            <a:r>
              <a:rPr lang="es-E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10th, 2017 ·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CustomShape 2"/>
          <p:cNvSpPr/>
          <p:nvPr/>
        </p:nvSpPr>
        <p:spPr>
          <a:xfrm>
            <a:off x="820800" y="600480"/>
            <a:ext cx="5942880" cy="45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2800" b="1" strike="noStrike" spc="-1" dirty="0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WP4 </a:t>
            </a:r>
            <a:r>
              <a:rPr lang="es-ES" sz="2800" b="1" strike="noStrike" spc="-1" dirty="0" err="1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Impact</a:t>
            </a:r>
            <a:r>
              <a:rPr lang="es-ES" sz="2800" b="1" strike="noStrike" spc="-1" dirty="0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2800" b="1" strike="noStrike" spc="-1" dirty="0" err="1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assessment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CustomShape 3"/>
          <p:cNvSpPr/>
          <p:nvPr/>
        </p:nvSpPr>
        <p:spPr>
          <a:xfrm>
            <a:off x="720000" y="1152000"/>
            <a:ext cx="10872720" cy="2680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2200" b="1" strike="noStrike" spc="-1" dirty="0" err="1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Implementation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100000"/>
              </a:lnSpc>
              <a:buClr>
                <a:srgbClr val="002060"/>
              </a:buClr>
              <a:buFont typeface="Arial"/>
              <a:buChar char="•"/>
            </a:pPr>
            <a:r>
              <a:rPr lang="es-ES" sz="2400" b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How</a:t>
            </a:r>
            <a:r>
              <a:rPr lang="es-ES" sz="2400" b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2400" b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by</a:t>
            </a:r>
            <a:r>
              <a:rPr lang="es-ES" sz="2400" b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2400" b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whom</a:t>
            </a:r>
            <a:r>
              <a:rPr lang="es-ES" sz="2400" b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?</a:t>
            </a:r>
            <a:endParaRPr lang="es-ES" sz="24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59260" lvl="1" indent="-342900">
              <a:lnSpc>
                <a:spcPct val="100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Char char="v"/>
            </a:pP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UAB &amp; UOC: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communication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design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implementation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and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analysis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(lead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by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UAB)</a:t>
            </a:r>
            <a:endParaRPr lang="es-ES" sz="20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59260" lvl="1" indent="-342900">
              <a:lnSpc>
                <a:spcPct val="100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Char char="v"/>
            </a:pP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Case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study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coordinators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(TBVT, SMS, TRACES):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feedback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&amp;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logistic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support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in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implementation</a:t>
            </a:r>
            <a:endParaRPr lang="es-ES" sz="20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59260" lvl="1" indent="-342900">
              <a:lnSpc>
                <a:spcPct val="100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Char char="v"/>
            </a:pP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UoB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support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with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ECRs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and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teachers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synergies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with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WP3)</a:t>
            </a:r>
            <a:endParaRPr lang="es-ES" sz="20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980" indent="-342900">
              <a:lnSpc>
                <a:spcPct val="10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s-ES" sz="2400" b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Challenges</a:t>
            </a:r>
            <a:r>
              <a:rPr lang="es-ES" sz="2400" b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</a:t>
            </a:r>
            <a:endParaRPr lang="es-ES" sz="20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59260" lvl="1" indent="-342900">
              <a:lnSpc>
                <a:spcPct val="100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Char char="v"/>
            </a:pP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Communication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of WP4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assessment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strategy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in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schools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better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integration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within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WP2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participatory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process</a:t>
            </a:r>
            <a:endParaRPr lang="es-ES" sz="20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59260" lvl="1" indent="-342900">
              <a:lnSpc>
                <a:spcPct val="100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Char char="v"/>
            </a:pP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Implementation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in UK: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presence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of WP4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researchers</a:t>
            </a:r>
            <a:endParaRPr lang="es-ES" sz="20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59260" lvl="1" indent="-342900">
              <a:lnSpc>
                <a:spcPct val="100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Char char="v"/>
            </a:pP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Integration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of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formative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evaluation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in WP2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design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-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any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new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opportunities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with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s-ES" sz="200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redesign</a:t>
            </a:r>
            <a:r>
              <a:rPr lang="es-ES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?</a:t>
            </a:r>
            <a:endParaRPr lang="es-ES" sz="20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3880" y="2737920"/>
            <a:ext cx="9143640" cy="2386440"/>
          </a:xfrm>
        </p:spPr>
        <p:txBody>
          <a:bodyPr/>
          <a:lstStyle/>
          <a:p>
            <a:r>
              <a:rPr lang="es-ES" sz="4000" b="1" spc="-1" dirty="0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  <a:cs typeface="+mn-cs"/>
              </a:rPr>
              <a:t>A </a:t>
            </a:r>
            <a:r>
              <a:rPr lang="es-ES" sz="4000" b="1" spc="-1" dirty="0" err="1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  <a:cs typeface="+mn-cs"/>
              </a:rPr>
              <a:t>quick</a:t>
            </a:r>
            <a:r>
              <a:rPr lang="es-ES" sz="4000" b="1" spc="-1" dirty="0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  <a:cs typeface="+mn-cs"/>
              </a:rPr>
              <a:t> </a:t>
            </a:r>
            <a:r>
              <a:rPr lang="es-ES" sz="4000" b="1" spc="-1" dirty="0" err="1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  <a:cs typeface="+mn-cs"/>
              </a:rPr>
              <a:t>overview</a:t>
            </a:r>
            <a:r>
              <a:rPr lang="es-ES" sz="4000" b="1" spc="-1" dirty="0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  <a:cs typeface="+mn-cs"/>
              </a:rPr>
              <a:t> of </a:t>
            </a:r>
            <a:r>
              <a:rPr lang="es-ES" sz="4000" b="1" spc="-1" dirty="0" err="1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  <a:cs typeface="+mn-cs"/>
              </a:rPr>
              <a:t>some</a:t>
            </a:r>
            <a:r>
              <a:rPr lang="es-ES" sz="4000" b="1" spc="-1" dirty="0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  <a:cs typeface="+mn-cs"/>
              </a:rPr>
              <a:t> </a:t>
            </a:r>
            <a:r>
              <a:rPr lang="es-ES" sz="4000" b="1" spc="-1" dirty="0" err="1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  <a:cs typeface="+mn-cs"/>
              </a:rPr>
              <a:t>preliminary</a:t>
            </a:r>
            <a:r>
              <a:rPr lang="es-ES" sz="4000" b="1" spc="-1" dirty="0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  <a:cs typeface="+mn-cs"/>
              </a:rPr>
              <a:t> </a:t>
            </a:r>
            <a:r>
              <a:rPr lang="es-ES" sz="4000" b="1" spc="-1" dirty="0" err="1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  <a:cs typeface="+mn-cs"/>
              </a:rPr>
              <a:t>results</a:t>
            </a:r>
            <a:r>
              <a:rPr lang="es-ES" sz="2800" b="1" spc="-1" dirty="0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  <a:cs typeface="+mn-cs"/>
              </a:rPr>
              <a:t>…</a:t>
            </a:r>
          </a:p>
        </p:txBody>
      </p:sp>
      <p:pic>
        <p:nvPicPr>
          <p:cNvPr id="4" name="Imatge 3"/>
          <p:cNvPicPr/>
          <p:nvPr/>
        </p:nvPicPr>
        <p:blipFill>
          <a:blip r:embed="rId2"/>
          <a:stretch/>
        </p:blipFill>
        <p:spPr>
          <a:xfrm>
            <a:off x="9789840" y="273600"/>
            <a:ext cx="2068920" cy="11145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412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tge 3"/>
          <p:cNvPicPr/>
          <p:nvPr/>
        </p:nvPicPr>
        <p:blipFill>
          <a:blip r:embed="rId2"/>
          <a:stretch/>
        </p:blipFill>
        <p:spPr>
          <a:xfrm>
            <a:off x="9789840" y="273600"/>
            <a:ext cx="2068920" cy="1114560"/>
          </a:xfrm>
          <a:prstGeom prst="rect">
            <a:avLst/>
          </a:prstGeom>
          <a:ln>
            <a:noFill/>
          </a:ln>
        </p:spPr>
      </p:pic>
      <p:sp>
        <p:nvSpPr>
          <p:cNvPr id="42" name="CustomShape 1"/>
          <p:cNvSpPr/>
          <p:nvPr/>
        </p:nvSpPr>
        <p:spPr>
          <a:xfrm>
            <a:off x="3221280" y="6276240"/>
            <a:ext cx="7730640" cy="30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· PERFORM Consortium Meeting. Bristol, April 10th, 2017 ·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820800" y="600480"/>
            <a:ext cx="5942880" cy="45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2800" b="1" strike="noStrike" spc="-1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WP4 Impact assessment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CustomShape 3"/>
          <p:cNvSpPr/>
          <p:nvPr/>
        </p:nvSpPr>
        <p:spPr>
          <a:xfrm>
            <a:off x="864000" y="1206720"/>
            <a:ext cx="10872720" cy="2680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TextShape 4"/>
          <p:cNvSpPr txBox="1"/>
          <p:nvPr/>
        </p:nvSpPr>
        <p:spPr>
          <a:xfrm>
            <a:off x="1008000" y="1728000"/>
            <a:ext cx="1800000" cy="1626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ES" sz="1800" b="0" strike="noStrike" spc="-1" dirty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VAURÉAL pre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Smart </a:t>
            </a:r>
          </a:p>
          <a:p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Experiences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White </a:t>
            </a:r>
            <a:r>
              <a:rPr lang="es-ES" sz="18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coat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TextShape 5"/>
          <p:cNvSpPr txBox="1"/>
          <p:nvPr/>
        </p:nvSpPr>
        <p:spPr>
          <a:xfrm>
            <a:off x="3024000" y="1728000"/>
            <a:ext cx="1800000" cy="137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ES" sz="1800" b="0" strike="noStrike" spc="-1" dirty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VAURÉAL post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White </a:t>
            </a:r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coat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r>
              <a:rPr lang="es-ES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Smart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s-ES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Glasses</a:t>
            </a:r>
            <a:r>
              <a:rPr lang="es-ES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TextShape 6"/>
          <p:cNvSpPr txBox="1"/>
          <p:nvPr/>
        </p:nvSpPr>
        <p:spPr>
          <a:xfrm>
            <a:off x="1080000" y="3312000"/>
            <a:ext cx="3960360" cy="60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ES" sz="1800" b="0" strike="noStrike" spc="-1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Only post (+1): </a:t>
            </a:r>
            <a:r>
              <a:rPr lang="es-ES" sz="1800" b="0" i="1" strike="noStrike" spc="-1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curious, imaginative</a:t>
            </a:r>
            <a:endParaRPr lang="es-ES" sz="1800" b="0" strike="noStrike" spc="-1">
              <a:solidFill>
                <a:srgbClr val="FF99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TextShape 7"/>
          <p:cNvSpPr txBox="1"/>
          <p:nvPr/>
        </p:nvSpPr>
        <p:spPr>
          <a:xfrm>
            <a:off x="936000" y="4032000"/>
            <a:ext cx="1728000" cy="137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ES" sz="1800" b="0" strike="noStrike" spc="-1" dirty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BRISTOL pre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Intelligent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White </a:t>
            </a:r>
            <a:r>
              <a:rPr lang="es-ES" sz="18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coat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s-ES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Googles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TextShape 8"/>
          <p:cNvSpPr txBox="1"/>
          <p:nvPr/>
        </p:nvSpPr>
        <p:spPr>
          <a:xfrm>
            <a:off x="3024000" y="4032000"/>
            <a:ext cx="1872000" cy="1626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ES" sz="1800" b="0" strike="noStrike" spc="-1" dirty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BRISTOL </a:t>
            </a:r>
            <a:r>
              <a:rPr lang="es-ES" sz="1800" b="0" strike="noStrike" spc="-1" dirty="0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post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Intelligent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r>
              <a:rPr lang="es-ES" sz="18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Creative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s-ES" sz="18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Imaginative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TextShape 9"/>
          <p:cNvSpPr txBox="1"/>
          <p:nvPr/>
        </p:nvSpPr>
        <p:spPr>
          <a:xfrm>
            <a:off x="1008000" y="5629680"/>
            <a:ext cx="3960360" cy="60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ES" sz="1800" b="0" strike="noStrike" spc="-1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Only post: imaginative, perseverant</a:t>
            </a:r>
          </a:p>
        </p:txBody>
      </p:sp>
      <p:sp>
        <p:nvSpPr>
          <p:cNvPr id="51" name="TextShape 10"/>
          <p:cNvSpPr txBox="1"/>
          <p:nvPr/>
        </p:nvSpPr>
        <p:spPr>
          <a:xfrm>
            <a:off x="6552360" y="3917880"/>
            <a:ext cx="2016000" cy="1626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ES" sz="1800" b="0" strike="noStrike" spc="-1" dirty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Terrassa </a:t>
            </a:r>
            <a:r>
              <a:rPr lang="es-ES" sz="1800" b="0" strike="noStrike" spc="-1" dirty="0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pre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s-ES" sz="18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Intelligent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Hard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worker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White </a:t>
            </a:r>
            <a:r>
              <a:rPr lang="es-ES" sz="18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coat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TextShape 11"/>
          <p:cNvSpPr txBox="1"/>
          <p:nvPr/>
        </p:nvSpPr>
        <p:spPr>
          <a:xfrm>
            <a:off x="9000720" y="1685880"/>
            <a:ext cx="2016000" cy="1626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ES" sz="1800" b="0" strike="noStrike" spc="-1" dirty="0" err="1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Castellbisbal</a:t>
            </a:r>
            <a:r>
              <a:rPr lang="es-ES" sz="1800" b="0" strike="noStrike" spc="-1" dirty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post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s-ES" sz="18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Intelligent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Curious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r>
              <a:rPr lang="es-ES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Imaginative</a:t>
            </a:r>
            <a:r>
              <a:rPr lang="es-ES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TextShape 12"/>
          <p:cNvSpPr txBox="1"/>
          <p:nvPr/>
        </p:nvSpPr>
        <p:spPr>
          <a:xfrm>
            <a:off x="6552360" y="3312000"/>
            <a:ext cx="3672360" cy="346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ES" sz="1800" b="0" strike="noStrike" spc="-1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Only post: </a:t>
            </a:r>
            <a:r>
              <a:rPr lang="es-ES" sz="1800" b="0" i="1" strike="noStrike" spc="-1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imaginative</a:t>
            </a:r>
            <a:endParaRPr lang="es-ES" sz="1800" b="0" strike="noStrike" spc="-1">
              <a:solidFill>
                <a:srgbClr val="FF99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TextShape 13"/>
          <p:cNvSpPr txBox="1"/>
          <p:nvPr/>
        </p:nvSpPr>
        <p:spPr>
          <a:xfrm>
            <a:off x="6552360" y="5629680"/>
            <a:ext cx="3672360" cy="346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ES" sz="1800" b="0" strike="noStrike" spc="-1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Only post: </a:t>
            </a:r>
            <a:r>
              <a:rPr lang="es-ES" sz="1800" b="0" i="1" strike="noStrike" spc="-1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creative</a:t>
            </a:r>
            <a:endParaRPr lang="es-ES" sz="1800" b="0" strike="noStrike" spc="-1">
              <a:solidFill>
                <a:srgbClr val="FF99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TextShape 14"/>
          <p:cNvSpPr txBox="1"/>
          <p:nvPr/>
        </p:nvSpPr>
        <p:spPr>
          <a:xfrm>
            <a:off x="6624360" y="1685880"/>
            <a:ext cx="2016000" cy="1626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ES" sz="1800" b="0" strike="noStrike" spc="-1" dirty="0" err="1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Castellbisbal</a:t>
            </a:r>
            <a:r>
              <a:rPr lang="es-ES" sz="1800" b="0" strike="noStrike" spc="-1" dirty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z="1800" b="0" strike="noStrike" spc="-1" dirty="0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pre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Intelligent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Curious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r>
              <a:rPr lang="es-ES" sz="18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Experiments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TextShape 15"/>
          <p:cNvSpPr txBox="1"/>
          <p:nvPr/>
        </p:nvSpPr>
        <p:spPr>
          <a:xfrm>
            <a:off x="9000720" y="3917880"/>
            <a:ext cx="2016000" cy="1626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ES" sz="1800" b="0" strike="noStrike" spc="-1" dirty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Terrassa post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Intelligent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r>
              <a:rPr lang="es-ES" sz="18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Creative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Hard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worker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tge 3"/>
          <p:cNvPicPr/>
          <p:nvPr/>
        </p:nvPicPr>
        <p:blipFill>
          <a:blip r:embed="rId2"/>
          <a:stretch/>
        </p:blipFill>
        <p:spPr>
          <a:xfrm>
            <a:off x="9789840" y="273600"/>
            <a:ext cx="2068920" cy="1114560"/>
          </a:xfrm>
          <a:prstGeom prst="rect">
            <a:avLst/>
          </a:prstGeom>
          <a:ln>
            <a:noFill/>
          </a:ln>
        </p:spPr>
      </p:pic>
      <p:sp>
        <p:nvSpPr>
          <p:cNvPr id="59" name="CustomShape 2"/>
          <p:cNvSpPr/>
          <p:nvPr/>
        </p:nvSpPr>
        <p:spPr>
          <a:xfrm>
            <a:off x="820800" y="600480"/>
            <a:ext cx="5942880" cy="45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2800" b="1" strike="noStrike" spc="-1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WP4 Impact assessment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CustomShape 3"/>
          <p:cNvSpPr/>
          <p:nvPr/>
        </p:nvSpPr>
        <p:spPr>
          <a:xfrm>
            <a:off x="864000" y="1206720"/>
            <a:ext cx="10872720" cy="2680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TextShape 4"/>
          <p:cNvSpPr txBox="1"/>
          <p:nvPr/>
        </p:nvSpPr>
        <p:spPr>
          <a:xfrm>
            <a:off x="1080000" y="1441115"/>
            <a:ext cx="9216720" cy="60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Scientific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</a:t>
            </a:r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knowledge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</a:t>
            </a:r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is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</a:t>
            </a:r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always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</a:t>
            </a:r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certain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and </a:t>
            </a:r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therefore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</a:t>
            </a:r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never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</a:t>
            </a:r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changes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</a:t>
            </a:r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over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time</a:t>
            </a:r>
          </a:p>
          <a:p>
            <a:r>
              <a:rPr lang="es-ES" sz="1600" b="0" i="1" strike="noStrike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[</a:t>
            </a:r>
            <a:r>
              <a:rPr lang="es-ES" sz="1600" b="0" i="1" strike="noStrike" spc="-1" dirty="0" err="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item</a:t>
            </a:r>
            <a:r>
              <a:rPr lang="es-ES" sz="1600" b="0" i="1" strike="noStrike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z="1600" b="0" i="1" strike="noStrike" spc="-1" dirty="0" err="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connected</a:t>
            </a:r>
            <a:r>
              <a:rPr lang="es-ES" sz="1600" b="0" i="1" strike="noStrike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to </a:t>
            </a:r>
            <a:r>
              <a:rPr lang="es-ES" sz="1600" b="0" i="1" strike="noStrike" spc="-1" dirty="0" err="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Student's</a:t>
            </a:r>
            <a:r>
              <a:rPr lang="es-ES" sz="1600" b="0" i="1" strike="noStrike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z="1600" b="0" i="1" strike="noStrike" spc="-1" dirty="0" err="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awareness</a:t>
            </a:r>
            <a:r>
              <a:rPr lang="es-ES" sz="1600" b="0" i="1" strike="noStrike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of </a:t>
            </a:r>
            <a:r>
              <a:rPr lang="es-ES" sz="1600" b="0" i="1" strike="noStrike" spc="-1" dirty="0" err="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es-ES" sz="1600" b="0" i="1" strike="noStrike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z="1600" b="0" i="1" strike="noStrike" spc="-1" dirty="0" err="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nature</a:t>
            </a:r>
            <a:r>
              <a:rPr lang="es-ES" sz="1600" b="0" i="1" strike="noStrike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of </a:t>
            </a:r>
            <a:r>
              <a:rPr lang="es-ES" sz="1600" b="0" i="1" strike="noStrike" spc="-1" dirty="0" err="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science</a:t>
            </a:r>
            <a:r>
              <a:rPr lang="es-ES" sz="1600" b="0" i="1" strike="noStrike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]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TextShape 5"/>
          <p:cNvSpPr txBox="1"/>
          <p:nvPr/>
        </p:nvSpPr>
        <p:spPr>
          <a:xfrm>
            <a:off x="1192584" y="5649214"/>
            <a:ext cx="3749920" cy="85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Before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fr-F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–</a:t>
            </a:r>
            <a:r>
              <a:rPr lang="es-ES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 </a:t>
            </a:r>
            <a:r>
              <a:rPr lang="es-ES" sz="18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important</a:t>
            </a:r>
            <a:r>
              <a:rPr lang="es-ES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z="18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proportion</a:t>
            </a:r>
            <a:r>
              <a:rPr lang="es-ES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of  ‘neutral’</a:t>
            </a:r>
          </a:p>
          <a:p>
            <a:endParaRPr lang="es-E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s-ES" sz="1400" spc="-1" dirty="0" err="1" smtClean="0">
                <a:solidFill>
                  <a:schemeClr val="bg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Vauréal</a:t>
            </a:r>
            <a:r>
              <a:rPr lang="es-ES" sz="1400" spc="-1" dirty="0" smtClean="0">
                <a:solidFill>
                  <a:schemeClr val="bg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Paris</a:t>
            </a:r>
            <a:endParaRPr lang="es-ES" sz="1400" spc="-1" dirty="0">
              <a:solidFill>
                <a:schemeClr val="bg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9" name="Graphique 2"/>
          <p:cNvGraphicFramePr/>
          <p:nvPr>
            <p:extLst>
              <p:ext uri="{D42A27DB-BD31-4B8C-83A1-F6EECF244321}">
                <p14:modId xmlns:p14="http://schemas.microsoft.com/office/powerpoint/2010/main" xmlns="" val="2075953452"/>
              </p:ext>
            </p:extLst>
          </p:nvPr>
        </p:nvGraphicFramePr>
        <p:xfrm>
          <a:off x="5695640" y="2508275"/>
          <a:ext cx="4187160" cy="3460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Shape 5"/>
          <p:cNvSpPr txBox="1"/>
          <p:nvPr/>
        </p:nvSpPr>
        <p:spPr>
          <a:xfrm>
            <a:off x="5981720" y="5649214"/>
            <a:ext cx="5275560" cy="85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ES" dirty="0" err="1"/>
              <a:t>After</a:t>
            </a:r>
            <a:r>
              <a:rPr lang="es-ES" dirty="0"/>
              <a:t> - </a:t>
            </a:r>
            <a:r>
              <a:rPr lang="es-ES" dirty="0" smtClean="0"/>
              <a:t>A </a:t>
            </a:r>
            <a:r>
              <a:rPr lang="es-ES" dirty="0" err="1"/>
              <a:t>higher</a:t>
            </a:r>
            <a:r>
              <a:rPr lang="es-ES" dirty="0"/>
              <a:t> </a:t>
            </a:r>
            <a:r>
              <a:rPr lang="es-ES" dirty="0" err="1"/>
              <a:t>proportion</a:t>
            </a:r>
            <a:r>
              <a:rPr lang="es-ES" dirty="0"/>
              <a:t> of </a:t>
            </a:r>
            <a:r>
              <a:rPr lang="es-ES" dirty="0" err="1"/>
              <a:t>students</a:t>
            </a:r>
            <a:r>
              <a:rPr lang="es-ES" dirty="0"/>
              <a:t> </a:t>
            </a:r>
            <a:r>
              <a:rPr lang="es-ES" dirty="0" err="1"/>
              <a:t>reported</a:t>
            </a:r>
            <a:r>
              <a:rPr lang="es-ES" dirty="0"/>
              <a:t> </a:t>
            </a:r>
            <a:r>
              <a:rPr lang="es-ES" dirty="0" err="1"/>
              <a:t>they</a:t>
            </a:r>
            <a:r>
              <a:rPr lang="es-ES" dirty="0"/>
              <a:t> </a:t>
            </a:r>
            <a:r>
              <a:rPr lang="es-ES" dirty="0" err="1" smtClean="0"/>
              <a:t>disagree</a:t>
            </a:r>
            <a:r>
              <a:rPr lang="es-ES" dirty="0" smtClean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 smtClean="0"/>
              <a:t>statement</a:t>
            </a:r>
            <a:r>
              <a:rPr lang="es-ES" dirty="0" smtClean="0"/>
              <a:t> (no </a:t>
            </a:r>
            <a:r>
              <a:rPr lang="es-ES" dirty="0" err="1" smtClean="0"/>
              <a:t>agreement</a:t>
            </a:r>
            <a:r>
              <a:rPr lang="es-ES" dirty="0" smtClean="0"/>
              <a:t>)</a:t>
            </a:r>
            <a:endParaRPr lang="es-ES" dirty="0">
              <a:effectLst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148720" y="2125980"/>
            <a:ext cx="5334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/>
              <a:t>1 </a:t>
            </a:r>
            <a:r>
              <a:rPr lang="es-ES" sz="1400" dirty="0" err="1" smtClean="0"/>
              <a:t>strongly</a:t>
            </a:r>
            <a:r>
              <a:rPr lang="es-ES" sz="1400" dirty="0" smtClean="0"/>
              <a:t> </a:t>
            </a:r>
            <a:r>
              <a:rPr lang="es-ES" sz="1400" dirty="0" err="1" smtClean="0"/>
              <a:t>disagree</a:t>
            </a:r>
            <a:r>
              <a:rPr lang="es-ES" sz="1400" dirty="0" smtClean="0"/>
              <a:t> …………… 7 </a:t>
            </a:r>
            <a:r>
              <a:rPr lang="es-ES" sz="1400" dirty="0" err="1" smtClean="0"/>
              <a:t>strongly</a:t>
            </a:r>
            <a:r>
              <a:rPr lang="es-ES" sz="1400" dirty="0" smtClean="0"/>
              <a:t> </a:t>
            </a:r>
            <a:r>
              <a:rPr lang="es-ES" sz="1400" dirty="0" err="1" smtClean="0"/>
              <a:t>agree</a:t>
            </a:r>
            <a:endParaRPr lang="es-ES" sz="1400" dirty="0"/>
          </a:p>
        </p:txBody>
      </p:sp>
      <p:graphicFrame>
        <p:nvGraphicFramePr>
          <p:cNvPr id="12" name="Graphique 1"/>
          <p:cNvGraphicFramePr/>
          <p:nvPr>
            <p:extLst>
              <p:ext uri="{D42A27DB-BD31-4B8C-83A1-F6EECF244321}">
                <p14:modId xmlns:p14="http://schemas.microsoft.com/office/powerpoint/2010/main" xmlns="" val="1688724628"/>
              </p:ext>
            </p:extLst>
          </p:nvPr>
        </p:nvGraphicFramePr>
        <p:xfrm>
          <a:off x="365392" y="2508275"/>
          <a:ext cx="4953680" cy="3067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tge 3"/>
          <p:cNvPicPr/>
          <p:nvPr/>
        </p:nvPicPr>
        <p:blipFill>
          <a:blip r:embed="rId2"/>
          <a:stretch/>
        </p:blipFill>
        <p:spPr>
          <a:xfrm>
            <a:off x="9789840" y="273600"/>
            <a:ext cx="2068920" cy="1114560"/>
          </a:xfrm>
          <a:prstGeom prst="rect">
            <a:avLst/>
          </a:prstGeom>
          <a:ln>
            <a:noFill/>
          </a:ln>
        </p:spPr>
      </p:pic>
      <p:sp>
        <p:nvSpPr>
          <p:cNvPr id="59" name="CustomShape 2"/>
          <p:cNvSpPr/>
          <p:nvPr/>
        </p:nvSpPr>
        <p:spPr>
          <a:xfrm>
            <a:off x="820800" y="600480"/>
            <a:ext cx="5942880" cy="45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2800" b="1" strike="noStrike" spc="-1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WP4 Impact assessment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CustomShape 3"/>
          <p:cNvSpPr/>
          <p:nvPr/>
        </p:nvSpPr>
        <p:spPr>
          <a:xfrm>
            <a:off x="864000" y="1206720"/>
            <a:ext cx="10872720" cy="2680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TextShape 4"/>
          <p:cNvSpPr txBox="1"/>
          <p:nvPr/>
        </p:nvSpPr>
        <p:spPr>
          <a:xfrm>
            <a:off x="1080000" y="1479215"/>
            <a:ext cx="9216720" cy="60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ES" sz="1600" i="1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</a:rPr>
              <a:t>[</a:t>
            </a:r>
            <a:r>
              <a:rPr lang="es-ES" sz="1600" i="1" spc="-1" dirty="0" err="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</a:rPr>
              <a:t>Student's</a:t>
            </a:r>
            <a:r>
              <a:rPr lang="es-ES" sz="1600" i="1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s-ES" sz="1600" i="1" spc="-1" dirty="0" err="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</a:rPr>
              <a:t>awareness</a:t>
            </a:r>
            <a:r>
              <a:rPr lang="es-ES" sz="1600" i="1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es-ES" sz="1600" i="1" spc="-1" dirty="0" err="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</a:rPr>
              <a:t>the</a:t>
            </a:r>
            <a:r>
              <a:rPr lang="es-ES" sz="1600" i="1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s-ES" sz="1600" i="1" spc="-1" dirty="0" err="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</a:rPr>
              <a:t>nature</a:t>
            </a:r>
            <a:r>
              <a:rPr lang="es-ES" sz="1600" i="1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es-ES" sz="1600" i="1" spc="-1" dirty="0" err="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</a:rPr>
              <a:t>science</a:t>
            </a:r>
            <a:r>
              <a:rPr lang="es-ES" sz="1600" i="1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</a:rPr>
              <a:t>] </a:t>
            </a:r>
            <a:endParaRPr lang="es-ES" sz="1600" i="1" spc="-1" dirty="0" smtClean="0">
              <a:solidFill>
                <a:srgbClr val="800000"/>
              </a:solidFill>
              <a:uFill>
                <a:solidFill>
                  <a:srgbClr val="FFFFFF"/>
                </a:solidFill>
              </a:uFill>
            </a:endParaRPr>
          </a:p>
          <a:p>
            <a:r>
              <a:rPr lang="ca-ES" sz="1600" b="1" dirty="0" err="1" smtClean="0"/>
              <a:t>Good</a:t>
            </a:r>
            <a:r>
              <a:rPr lang="ca-ES" sz="1600" b="1" dirty="0"/>
              <a:t> </a:t>
            </a:r>
            <a:r>
              <a:rPr lang="ca-ES" sz="1600" b="1" dirty="0" err="1"/>
              <a:t>scientists</a:t>
            </a:r>
            <a:r>
              <a:rPr lang="ca-ES" sz="1600" b="1" dirty="0"/>
              <a:t> do </a:t>
            </a:r>
            <a:r>
              <a:rPr lang="ca-ES" sz="1600" b="1" dirty="0" err="1"/>
              <a:t>not</a:t>
            </a:r>
            <a:r>
              <a:rPr lang="ca-ES" sz="1600" b="1" dirty="0"/>
              <a:t> </a:t>
            </a:r>
            <a:r>
              <a:rPr lang="ca-ES" sz="1600" b="1" dirty="0" err="1"/>
              <a:t>fail</a:t>
            </a:r>
            <a:r>
              <a:rPr lang="ca-ES" sz="1600" b="1" dirty="0"/>
              <a:t> </a:t>
            </a:r>
            <a:r>
              <a:rPr lang="ca-ES" sz="1600" b="1" dirty="0" err="1"/>
              <a:t>while</a:t>
            </a:r>
            <a:r>
              <a:rPr lang="ca-ES" sz="1600" b="1" dirty="0"/>
              <a:t> </a:t>
            </a:r>
            <a:r>
              <a:rPr lang="ca-ES" sz="1600" b="1" dirty="0" err="1"/>
              <a:t>doing</a:t>
            </a:r>
            <a:r>
              <a:rPr lang="ca-ES" sz="1600" b="1" dirty="0"/>
              <a:t> </a:t>
            </a:r>
            <a:r>
              <a:rPr lang="ca-ES" sz="1600" b="1" dirty="0" err="1" smtClean="0"/>
              <a:t>science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TextShape 5"/>
          <p:cNvSpPr txBox="1"/>
          <p:nvPr/>
        </p:nvSpPr>
        <p:spPr>
          <a:xfrm>
            <a:off x="1078491" y="5649214"/>
            <a:ext cx="3749920" cy="85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Before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s-E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es-ES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s-ES" sz="1400" spc="-1" dirty="0" err="1">
                <a:solidFill>
                  <a:schemeClr val="bg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Vauréal</a:t>
            </a:r>
            <a:r>
              <a:rPr lang="es-ES" sz="1400" spc="-1" dirty="0">
                <a:solidFill>
                  <a:schemeClr val="bg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, Paris</a:t>
            </a:r>
          </a:p>
          <a:p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TextShape 5"/>
          <p:cNvSpPr txBox="1"/>
          <p:nvPr/>
        </p:nvSpPr>
        <p:spPr>
          <a:xfrm>
            <a:off x="5981720" y="5649214"/>
            <a:ext cx="5275560" cy="85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es-ES" dirty="0" err="1"/>
              <a:t>After</a:t>
            </a:r>
            <a:r>
              <a:rPr lang="es-ES" dirty="0"/>
              <a:t> </a:t>
            </a:r>
            <a:r>
              <a:rPr lang="mr-IN" dirty="0" smtClean="0"/>
              <a:t>–</a:t>
            </a:r>
            <a:r>
              <a:rPr lang="es-ES" dirty="0" smtClean="0"/>
              <a:t> </a:t>
            </a:r>
            <a:r>
              <a:rPr lang="es-ES" dirty="0" err="1" smtClean="0"/>
              <a:t>Less</a:t>
            </a:r>
            <a:r>
              <a:rPr lang="es-ES" dirty="0" smtClean="0"/>
              <a:t> neutral positions, </a:t>
            </a:r>
            <a:r>
              <a:rPr lang="es-ES" dirty="0" err="1" smtClean="0"/>
              <a:t>but</a:t>
            </a:r>
            <a:r>
              <a:rPr lang="es-ES" dirty="0" smtClean="0"/>
              <a:t> more </a:t>
            </a:r>
            <a:r>
              <a:rPr lang="es-ES" dirty="0" err="1" smtClean="0"/>
              <a:t>diverse</a:t>
            </a:r>
            <a:r>
              <a:rPr lang="es-ES" dirty="0" smtClean="0"/>
              <a:t> </a:t>
            </a:r>
            <a:r>
              <a:rPr lang="es-ES" dirty="0" err="1" smtClean="0"/>
              <a:t>answers</a:t>
            </a:r>
            <a:endParaRPr lang="es-ES" dirty="0">
              <a:effectLst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167520" y="2164080"/>
            <a:ext cx="10122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/>
              <a:t>1 </a:t>
            </a:r>
            <a:r>
              <a:rPr lang="es-ES" sz="1400" dirty="0" err="1" smtClean="0"/>
              <a:t>strongly</a:t>
            </a:r>
            <a:r>
              <a:rPr lang="es-ES" sz="1400" dirty="0" smtClean="0"/>
              <a:t> </a:t>
            </a:r>
            <a:r>
              <a:rPr lang="es-ES" sz="1400" dirty="0" err="1" smtClean="0"/>
              <a:t>disagree</a:t>
            </a:r>
            <a:r>
              <a:rPr lang="es-ES" sz="1400" dirty="0" smtClean="0"/>
              <a:t> …………… 7 </a:t>
            </a:r>
            <a:r>
              <a:rPr lang="es-ES" sz="1400" dirty="0" err="1" smtClean="0"/>
              <a:t>strongly</a:t>
            </a:r>
            <a:r>
              <a:rPr lang="es-ES" sz="1400" dirty="0" smtClean="0"/>
              <a:t> </a:t>
            </a:r>
            <a:r>
              <a:rPr lang="es-ES" sz="1400" dirty="0" err="1" smtClean="0"/>
              <a:t>agree</a:t>
            </a:r>
            <a:endParaRPr lang="es-ES" sz="1400" dirty="0"/>
          </a:p>
        </p:txBody>
      </p:sp>
      <p:graphicFrame>
        <p:nvGraphicFramePr>
          <p:cNvPr id="11" name="Graphique 30"/>
          <p:cNvGraphicFramePr/>
          <p:nvPr>
            <p:extLst>
              <p:ext uri="{D42A27DB-BD31-4B8C-83A1-F6EECF244321}">
                <p14:modId xmlns:p14="http://schemas.microsoft.com/office/powerpoint/2010/main" xmlns="" val="2349113870"/>
              </p:ext>
            </p:extLst>
          </p:nvPr>
        </p:nvGraphicFramePr>
        <p:xfrm>
          <a:off x="1167520" y="2650642"/>
          <a:ext cx="3211440" cy="2998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phique 31"/>
          <p:cNvGraphicFramePr/>
          <p:nvPr>
            <p:extLst>
              <p:ext uri="{D42A27DB-BD31-4B8C-83A1-F6EECF244321}">
                <p14:modId xmlns:p14="http://schemas.microsoft.com/office/powerpoint/2010/main" xmlns="" val="1371375086"/>
              </p:ext>
            </p:extLst>
          </p:nvPr>
        </p:nvGraphicFramePr>
        <p:xfrm>
          <a:off x="6598171" y="2529841"/>
          <a:ext cx="4450829" cy="3119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Graphique 2"/>
          <p:cNvGraphicFramePr/>
          <p:nvPr>
            <p:extLst>
              <p:ext uri="{D42A27DB-BD31-4B8C-83A1-F6EECF244321}">
                <p14:modId xmlns:p14="http://schemas.microsoft.com/office/powerpoint/2010/main" xmlns="" val="1254771591"/>
              </p:ext>
            </p:extLst>
          </p:nvPr>
        </p:nvGraphicFramePr>
        <p:xfrm>
          <a:off x="847480" y="2529841"/>
          <a:ext cx="3980931" cy="3212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1083650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tge 3"/>
          <p:cNvPicPr/>
          <p:nvPr/>
        </p:nvPicPr>
        <p:blipFill>
          <a:blip r:embed="rId3"/>
          <a:stretch/>
        </p:blipFill>
        <p:spPr>
          <a:xfrm>
            <a:off x="9789840" y="273600"/>
            <a:ext cx="2068920" cy="1114560"/>
          </a:xfrm>
          <a:prstGeom prst="rect">
            <a:avLst/>
          </a:prstGeom>
          <a:ln>
            <a:noFill/>
          </a:ln>
        </p:spPr>
      </p:pic>
      <p:sp>
        <p:nvSpPr>
          <p:cNvPr id="42" name="CustomShape 1"/>
          <p:cNvSpPr/>
          <p:nvPr/>
        </p:nvSpPr>
        <p:spPr>
          <a:xfrm>
            <a:off x="3561631" y="6365308"/>
            <a:ext cx="7730640" cy="30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· PERFORM </a:t>
            </a:r>
            <a:r>
              <a:rPr lang="es-ES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Consortium</a:t>
            </a:r>
            <a:r>
              <a:rPr lang="es-E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Meeting. Bristol, </a:t>
            </a:r>
            <a:r>
              <a:rPr lang="es-ES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April</a:t>
            </a:r>
            <a:r>
              <a:rPr lang="es-E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10th, 2017 ·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820800" y="600480"/>
            <a:ext cx="5942880" cy="45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2800" b="1" strike="noStrike" spc="-1">
                <a:solidFill>
                  <a:srgbClr val="CC009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WP4 Impact assessment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CustomShape 3"/>
          <p:cNvSpPr/>
          <p:nvPr/>
        </p:nvSpPr>
        <p:spPr>
          <a:xfrm>
            <a:off x="924391" y="1252840"/>
            <a:ext cx="10872720" cy="2680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TextShape 4"/>
          <p:cNvSpPr txBox="1"/>
          <p:nvPr/>
        </p:nvSpPr>
        <p:spPr>
          <a:xfrm>
            <a:off x="551302" y="1814179"/>
            <a:ext cx="5097909" cy="1626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ES" spc="-1" dirty="0" err="1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es-ES" spc="-1" dirty="0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pc="-1" dirty="0" err="1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activities</a:t>
            </a:r>
            <a:r>
              <a:rPr lang="es-ES" spc="-1" dirty="0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pc="-1" dirty="0" err="1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developed</a:t>
            </a:r>
            <a:r>
              <a:rPr lang="es-ES" spc="-1" dirty="0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(6)</a:t>
            </a:r>
          </a:p>
          <a:p>
            <a:r>
              <a:rPr lang="es-ES" spc="-1" dirty="0" err="1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Working</a:t>
            </a:r>
            <a:r>
              <a:rPr lang="es-ES" spc="-1" dirty="0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</a:t>
            </a:r>
            <a:r>
              <a:rPr lang="es-ES" spc="-1" dirty="0" err="1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being</a:t>
            </a:r>
            <a:r>
              <a:rPr lang="es-ES" spc="-1" dirty="0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pc="-1" dirty="0" err="1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with</a:t>
            </a:r>
            <a:r>
              <a:rPr lang="es-ES" spc="-1" dirty="0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pc="-1" dirty="0" err="1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my</a:t>
            </a:r>
            <a:r>
              <a:rPr lang="es-ES" spc="-1" dirty="0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mates (5)</a:t>
            </a:r>
          </a:p>
          <a:p>
            <a:r>
              <a:rPr lang="es-ES" sz="1800" b="0" strike="noStrike" spc="-1" dirty="0" err="1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Interacting</a:t>
            </a:r>
            <a:r>
              <a:rPr lang="es-ES" sz="1800" b="0" strike="noStrike" spc="-1" dirty="0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z="1800" b="0" strike="noStrike" spc="-1" dirty="0" err="1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with</a:t>
            </a:r>
            <a:r>
              <a:rPr lang="es-ES" sz="1800" b="0" strike="noStrike" spc="-1" dirty="0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z="1800" b="0" strike="noStrike" spc="-1" dirty="0" err="1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scientists</a:t>
            </a:r>
            <a:r>
              <a:rPr lang="es-ES" sz="1800" b="0" strike="noStrike" spc="-1" dirty="0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/ Oriol &amp; </a:t>
            </a:r>
            <a:r>
              <a:rPr lang="es-ES" sz="1800" b="0" strike="noStrike" spc="-1" dirty="0" err="1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Helena’s</a:t>
            </a:r>
            <a:r>
              <a:rPr lang="es-ES" sz="1800" b="0" strike="noStrike" spc="-1" dirty="0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z="1800" b="0" strike="noStrike" spc="-1" dirty="0" err="1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sense</a:t>
            </a:r>
            <a:r>
              <a:rPr lang="es-ES" sz="1800" b="0" strike="noStrike" spc="-1" dirty="0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of </a:t>
            </a:r>
            <a:r>
              <a:rPr lang="es-ES" sz="1800" b="0" strike="noStrike" spc="-1" dirty="0" err="1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humour</a:t>
            </a:r>
            <a:r>
              <a:rPr lang="es-ES" sz="1800" b="0" strike="noStrike" spc="-1" dirty="0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(3)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TextShape 5"/>
          <p:cNvSpPr txBox="1"/>
          <p:nvPr/>
        </p:nvSpPr>
        <p:spPr>
          <a:xfrm>
            <a:off x="5649212" y="412500"/>
            <a:ext cx="2634620" cy="137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ES" spc="-1" dirty="0" err="1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Castellbisbal</a:t>
            </a:r>
            <a:endParaRPr lang="es-ES" spc="-1" dirty="0">
              <a:solidFill>
                <a:srgbClr val="0066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s-ES" spc="-1" dirty="0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Terrassa (41)</a:t>
            </a:r>
          </a:p>
          <a:p>
            <a:r>
              <a:rPr lang="es-ES" spc="-1" dirty="0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Bristol (21) </a:t>
            </a:r>
            <a:endParaRPr lang="es-ES" sz="1800" b="0" strike="noStrike" spc="-1" dirty="0">
              <a:solidFill>
                <a:schemeClr val="accent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TextShape 6"/>
          <p:cNvSpPr txBox="1"/>
          <p:nvPr/>
        </p:nvSpPr>
        <p:spPr>
          <a:xfrm>
            <a:off x="561504" y="1230300"/>
            <a:ext cx="3960360" cy="60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ES" sz="2000" b="1" strike="noStrike" spc="-1" dirty="0" err="1" smtClean="0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</a:t>
            </a:r>
            <a:r>
              <a:rPr lang="es-ES" sz="2000" b="1" strike="noStrike" spc="-1" dirty="0" smtClean="0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 </a:t>
            </a:r>
            <a:r>
              <a:rPr lang="es-ES" sz="2000" b="1" strike="noStrike" spc="-1" dirty="0" err="1" smtClean="0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enjoyed</a:t>
            </a:r>
            <a:r>
              <a:rPr lang="es-ES" sz="2000" b="1" strike="noStrike" spc="-1" dirty="0" smtClean="0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z="2000" b="1" strike="noStrike" spc="-1" dirty="0" err="1" smtClean="0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es-ES" sz="2000" b="1" strike="noStrike" spc="-1" dirty="0" smtClean="0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z="2000" b="1" strike="noStrike" spc="-1" dirty="0" err="1" smtClean="0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most</a:t>
            </a:r>
            <a:r>
              <a:rPr lang="es-ES" sz="2000" b="1" strike="noStrike" spc="-1" dirty="0" smtClean="0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z="2000" b="1" strike="noStrike" spc="-1" dirty="0" err="1" smtClean="0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was</a:t>
            </a:r>
            <a:r>
              <a:rPr lang="es-ES" sz="2000" b="1" strike="noStrike" spc="-1" dirty="0" smtClean="0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…</a:t>
            </a:r>
            <a:endParaRPr lang="es-ES" sz="2000" b="1" strike="noStrike" spc="-1" dirty="0">
              <a:solidFill>
                <a:srgbClr val="FF99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TextShape 8"/>
          <p:cNvSpPr txBox="1"/>
          <p:nvPr/>
        </p:nvSpPr>
        <p:spPr>
          <a:xfrm>
            <a:off x="561504" y="4444273"/>
            <a:ext cx="3887730" cy="1626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ES" sz="1800" b="0" strike="noStrike" spc="-1" dirty="0" err="1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Representing</a:t>
            </a:r>
            <a:r>
              <a:rPr lang="es-ES" sz="1800" b="0" strike="noStrike" spc="-1" dirty="0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z="1800" b="0" strike="noStrike" spc="-1" dirty="0" err="1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es-ES" sz="1800" b="0" strike="noStrike" spc="-1" dirty="0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monologues (8)</a:t>
            </a:r>
          </a:p>
          <a:p>
            <a:r>
              <a:rPr lang="es-ES" spc="-1" dirty="0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Workshops </a:t>
            </a:r>
            <a:r>
              <a:rPr lang="es-ES" spc="-1" dirty="0" err="1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out</a:t>
            </a:r>
            <a:r>
              <a:rPr lang="es-ES" spc="-1" dirty="0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of </a:t>
            </a:r>
            <a:r>
              <a:rPr lang="es-ES" spc="-1" dirty="0" err="1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school</a:t>
            </a:r>
            <a:r>
              <a:rPr lang="es-ES" spc="-1" dirty="0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time (7)</a:t>
            </a:r>
          </a:p>
          <a:p>
            <a:r>
              <a:rPr lang="es-ES" sz="1800" b="0" strike="noStrike" spc="-1" dirty="0" err="1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Writing</a:t>
            </a:r>
            <a:r>
              <a:rPr lang="es-ES" sz="1800" b="0" strike="noStrike" spc="-1" dirty="0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z="1800" b="0" strike="noStrike" spc="-1" dirty="0" err="1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es-ES" sz="1800" b="0" strike="noStrike" spc="-1" dirty="0" smtClean="0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monologue (4)</a:t>
            </a:r>
          </a:p>
          <a:p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TextShape 9"/>
          <p:cNvSpPr txBox="1"/>
          <p:nvPr/>
        </p:nvSpPr>
        <p:spPr>
          <a:xfrm>
            <a:off x="498397" y="4036683"/>
            <a:ext cx="3960360" cy="60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ES" sz="2000" b="1" strike="noStrike" spc="-1" dirty="0" err="1" smtClean="0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</a:t>
            </a:r>
            <a:r>
              <a:rPr lang="es-ES" sz="2000" b="1" strike="noStrike" spc="-1" dirty="0" smtClean="0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 </a:t>
            </a:r>
            <a:r>
              <a:rPr lang="es-ES" sz="2000" b="1" strike="noStrike" spc="-1" dirty="0" err="1" smtClean="0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enjoyed</a:t>
            </a:r>
            <a:r>
              <a:rPr lang="es-ES" sz="2000" b="1" strike="noStrike" spc="-1" dirty="0" smtClean="0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z="2000" b="1" strike="noStrike" spc="-1" dirty="0" err="1" smtClean="0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es-ES" sz="2000" b="1" strike="noStrike" spc="-1" dirty="0" smtClean="0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z="2000" b="1" strike="noStrike" spc="-1" dirty="0" err="1" smtClean="0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least</a:t>
            </a:r>
            <a:r>
              <a:rPr lang="es-ES" sz="2000" b="1" strike="noStrike" spc="-1" dirty="0" smtClean="0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z="2000" b="1" strike="noStrike" spc="-1" dirty="0" err="1" smtClean="0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was</a:t>
            </a:r>
            <a:r>
              <a:rPr lang="es-ES" sz="2000" b="1" strike="noStrike" spc="-1" dirty="0" smtClean="0">
                <a:solidFill>
                  <a:srgbClr val="FF99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…</a:t>
            </a:r>
            <a:endParaRPr lang="es-ES" sz="2000" b="1" strike="noStrike" spc="-1" dirty="0">
              <a:solidFill>
                <a:srgbClr val="FF99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TextShape 13"/>
          <p:cNvSpPr txBox="1"/>
          <p:nvPr/>
        </p:nvSpPr>
        <p:spPr>
          <a:xfrm>
            <a:off x="6750282" y="4337823"/>
            <a:ext cx="4481400" cy="100858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ES" sz="1800" b="0" strike="noStrike" spc="-1" dirty="0" err="1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Performing</a:t>
            </a:r>
            <a:r>
              <a:rPr lang="es-ES" sz="1800" b="0" strike="noStrike" spc="-1" dirty="0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(5)</a:t>
            </a:r>
          </a:p>
          <a:p>
            <a:r>
              <a:rPr lang="es-ES" spc="-1" dirty="0" err="1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Speaking</a:t>
            </a:r>
            <a:r>
              <a:rPr lang="es-ES" spc="-1" dirty="0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to </a:t>
            </a:r>
            <a:r>
              <a:rPr lang="es-ES" spc="-1" dirty="0" err="1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other</a:t>
            </a:r>
            <a:r>
              <a:rPr lang="es-ES" spc="-1" dirty="0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pc="-1" dirty="0" err="1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students</a:t>
            </a:r>
            <a:r>
              <a:rPr lang="es-ES" spc="-1" dirty="0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</a:t>
            </a:r>
            <a:r>
              <a:rPr lang="es-ES" spc="-1" dirty="0" err="1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busk</a:t>
            </a:r>
            <a:r>
              <a:rPr lang="es-ES" spc="-1" dirty="0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 (3)</a:t>
            </a:r>
          </a:p>
          <a:p>
            <a:r>
              <a:rPr lang="es-ES" spc="-1" dirty="0" err="1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Missing</a:t>
            </a:r>
            <a:r>
              <a:rPr lang="es-ES" spc="-1" dirty="0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pc="-1" dirty="0" err="1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lessons</a:t>
            </a:r>
            <a:r>
              <a:rPr lang="es-ES" spc="-1" dirty="0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 </a:t>
            </a:r>
            <a:r>
              <a:rPr lang="es-ES" spc="-1" dirty="0" err="1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listening</a:t>
            </a:r>
            <a:r>
              <a:rPr lang="es-ES" spc="-1" dirty="0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to </a:t>
            </a:r>
            <a:r>
              <a:rPr lang="es-ES" spc="-1" dirty="0" err="1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es-ES" spc="-1" dirty="0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pc="-1" dirty="0" err="1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researchers</a:t>
            </a:r>
            <a:r>
              <a:rPr lang="es-ES" spc="-1" dirty="0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 </a:t>
            </a:r>
            <a:r>
              <a:rPr lang="es-ES" spc="-1" dirty="0" err="1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rehearsal</a:t>
            </a:r>
            <a:r>
              <a:rPr lang="es-ES" spc="-1" dirty="0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(2)</a:t>
            </a:r>
          </a:p>
        </p:txBody>
      </p:sp>
      <p:sp>
        <p:nvSpPr>
          <p:cNvPr id="55" name="TextShape 14"/>
          <p:cNvSpPr txBox="1"/>
          <p:nvPr/>
        </p:nvSpPr>
        <p:spPr>
          <a:xfrm>
            <a:off x="3040597" y="2825048"/>
            <a:ext cx="4854537" cy="581473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ES" spc="-1" dirty="0" err="1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es-ES" spc="-1" dirty="0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pc="-1" dirty="0" err="1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representation</a:t>
            </a:r>
            <a:r>
              <a:rPr lang="es-ES" spc="-1" dirty="0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of </a:t>
            </a:r>
            <a:r>
              <a:rPr lang="es-ES" spc="-1" dirty="0" err="1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es-ES" spc="-1" dirty="0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monologue (12)</a:t>
            </a:r>
          </a:p>
          <a:p>
            <a:r>
              <a:rPr lang="es-ES" sz="1800" b="0" strike="noStrike" spc="-1" dirty="0" err="1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Group</a:t>
            </a:r>
            <a:r>
              <a:rPr lang="es-ES" sz="1800" b="0" strike="noStrike" spc="-1" dirty="0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z="1800" b="0" strike="noStrike" spc="-1" dirty="0" err="1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work</a:t>
            </a:r>
            <a:r>
              <a:rPr lang="es-ES" sz="1800" b="0" strike="noStrike" spc="-1" dirty="0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(4)</a:t>
            </a:r>
          </a:p>
          <a:p>
            <a:r>
              <a:rPr lang="es-ES" spc="-1" dirty="0" err="1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Learning</a:t>
            </a:r>
            <a:r>
              <a:rPr lang="es-ES" spc="-1" dirty="0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(in a </a:t>
            </a:r>
            <a:r>
              <a:rPr lang="es-ES" spc="-1" dirty="0" err="1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different</a:t>
            </a:r>
            <a:r>
              <a:rPr lang="es-ES" spc="-1" dirty="0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pc="-1" dirty="0" err="1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way</a:t>
            </a:r>
            <a:r>
              <a:rPr lang="es-ES" spc="-1" dirty="0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 (4)</a:t>
            </a:r>
            <a:endParaRPr lang="es-ES" sz="1800" b="0" strike="noStrike" spc="-1" dirty="0" smtClean="0">
              <a:solidFill>
                <a:schemeClr val="accent5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es-ES" sz="1800" b="0" strike="noStrike" spc="-1" dirty="0">
              <a:solidFill>
                <a:schemeClr val="accent5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TextShape 14"/>
          <p:cNvSpPr txBox="1"/>
          <p:nvPr/>
        </p:nvSpPr>
        <p:spPr>
          <a:xfrm>
            <a:off x="3040597" y="5328752"/>
            <a:ext cx="4386354" cy="581473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ES" spc="-1" dirty="0" err="1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</a:rPr>
              <a:t>Homework</a:t>
            </a:r>
            <a:r>
              <a:rPr lang="es-ES" spc="-1" dirty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s-ES" spc="-1" dirty="0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</a:rPr>
              <a:t>(14)</a:t>
            </a:r>
            <a:endParaRPr lang="es-ES" spc="-1" dirty="0" smtClean="0">
              <a:solidFill>
                <a:schemeClr val="accent5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s-ES" spc="-1" dirty="0" err="1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es-ES" spc="-1" dirty="0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pc="-1" dirty="0" err="1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representation</a:t>
            </a:r>
            <a:r>
              <a:rPr lang="es-ES" spc="-1" dirty="0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of </a:t>
            </a:r>
            <a:r>
              <a:rPr lang="es-ES" spc="-1" dirty="0" err="1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es-ES" spc="-1" dirty="0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monologue (6)</a:t>
            </a:r>
          </a:p>
          <a:p>
            <a:r>
              <a:rPr lang="es-ES" spc="-1" dirty="0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 </a:t>
            </a:r>
            <a:r>
              <a:rPr lang="es-ES" spc="-1" dirty="0" err="1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equal</a:t>
            </a:r>
            <a:r>
              <a:rPr lang="es-ES" spc="-1" dirty="0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pc="-1" dirty="0" err="1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sharing</a:t>
            </a:r>
            <a:r>
              <a:rPr lang="es-ES" spc="-1" dirty="0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of </a:t>
            </a:r>
            <a:r>
              <a:rPr lang="es-ES" spc="-1" dirty="0" err="1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tasks</a:t>
            </a:r>
            <a:r>
              <a:rPr lang="es-ES" spc="-1" dirty="0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(3)</a:t>
            </a:r>
          </a:p>
        </p:txBody>
      </p:sp>
      <p:sp>
        <p:nvSpPr>
          <p:cNvPr id="19" name="TextShape 13"/>
          <p:cNvSpPr txBox="1"/>
          <p:nvPr/>
        </p:nvSpPr>
        <p:spPr>
          <a:xfrm>
            <a:off x="7287762" y="1823800"/>
            <a:ext cx="4481400" cy="100858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s-ES" sz="1800" b="0" strike="noStrike" spc="-1" dirty="0" err="1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Performing</a:t>
            </a:r>
            <a:r>
              <a:rPr lang="es-ES" sz="1800" b="0" strike="noStrike" spc="-1" dirty="0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(4)</a:t>
            </a:r>
          </a:p>
          <a:p>
            <a:r>
              <a:rPr lang="es-ES" spc="-1" dirty="0" err="1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Some</a:t>
            </a:r>
            <a:r>
              <a:rPr lang="es-ES" spc="-1" dirty="0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pc="-1" dirty="0" err="1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specific</a:t>
            </a:r>
            <a:r>
              <a:rPr lang="es-ES" spc="-1" dirty="0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s-ES" spc="-1" dirty="0" err="1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activities</a:t>
            </a:r>
            <a:r>
              <a:rPr lang="es-ES" spc="-1" dirty="0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(4)</a:t>
            </a:r>
          </a:p>
          <a:p>
            <a:r>
              <a:rPr lang="es-ES" spc="-1" dirty="0" err="1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</a:rPr>
              <a:t>Creating</a:t>
            </a:r>
            <a:r>
              <a:rPr lang="es-ES" spc="-1" dirty="0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s-ES" spc="-1" dirty="0" err="1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</a:rPr>
              <a:t>the</a:t>
            </a:r>
            <a:r>
              <a:rPr lang="es-ES" spc="-1" dirty="0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s-ES" spc="-1" dirty="0" err="1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</a:rPr>
              <a:t>busk</a:t>
            </a:r>
            <a:r>
              <a:rPr lang="es-ES" spc="-1" dirty="0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</a:rPr>
              <a:t>/ </a:t>
            </a:r>
            <a:r>
              <a:rPr lang="es-ES" spc="-1" dirty="0" err="1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</a:rPr>
              <a:t>spending</a:t>
            </a:r>
            <a:r>
              <a:rPr lang="es-ES" spc="-1" dirty="0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s-ES" spc="-1" dirty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</a:rPr>
              <a:t>time </a:t>
            </a:r>
            <a:r>
              <a:rPr lang="es-ES" spc="-1" dirty="0" err="1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</a:rPr>
              <a:t>with</a:t>
            </a:r>
            <a:r>
              <a:rPr lang="es-ES" spc="-1" dirty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s-ES" spc="-1" dirty="0" err="1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</a:rPr>
              <a:t>my</a:t>
            </a:r>
            <a:r>
              <a:rPr lang="es-ES" spc="-1" dirty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s-ES" spc="-1" dirty="0" err="1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</a:rPr>
              <a:t>friends</a:t>
            </a:r>
            <a:r>
              <a:rPr lang="es-ES" spc="-1" dirty="0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</a:rPr>
              <a:t> / demos (2) </a:t>
            </a:r>
            <a:endParaRPr lang="es-ES" spc="-1" dirty="0">
              <a:solidFill>
                <a:schemeClr val="accent3"/>
              </a:solidFill>
              <a:uFill>
                <a:solidFill>
                  <a:srgbClr val="FFFFFF"/>
                </a:solidFill>
              </a:uFill>
            </a:endParaRPr>
          </a:p>
          <a:p>
            <a:endParaRPr lang="es-ES" sz="1800" b="0" strike="noStrike" spc="-1" dirty="0">
              <a:solidFill>
                <a:schemeClr val="accent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05579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</TotalTime>
  <Words>632</Words>
  <Application>Microsoft Office PowerPoint</Application>
  <PresentationFormat>Personalizado</PresentationFormat>
  <Paragraphs>176</Paragraphs>
  <Slides>8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Office Theme</vt:lpstr>
      <vt:lpstr>Diapositiva 1</vt:lpstr>
      <vt:lpstr>Diapositiva 2</vt:lpstr>
      <vt:lpstr>Diapositiva 3</vt:lpstr>
      <vt:lpstr>A quick overview of some preliminary results…</vt:lpstr>
      <vt:lpstr>Diapositiva 5</vt:lpstr>
      <vt:lpstr>Diapositiva 6</vt:lpstr>
      <vt:lpstr>Diapositiva 7</vt:lpstr>
      <vt:lpstr>Diapositiva 8</vt:lpstr>
    </vt:vector>
  </TitlesOfParts>
  <Company>UOC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Marina Di Masso Tarditti</dc:creator>
  <cp:lastModifiedBy>Marina Di Masso</cp:lastModifiedBy>
  <cp:revision>42</cp:revision>
  <dcterms:created xsi:type="dcterms:W3CDTF">2017-03-01T11:30:51Z</dcterms:created>
  <dcterms:modified xsi:type="dcterms:W3CDTF">2017-05-08T08:25:07Z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UOC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Pantalla panoràmica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</vt:i4>
  </property>
</Properties>
</file>