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0" r:id="rId5"/>
    <p:sldId id="263" r:id="rId6"/>
    <p:sldId id="265" r:id="rId7"/>
    <p:sldId id="270" r:id="rId8"/>
    <p:sldId id="264" r:id="rId9"/>
    <p:sldId id="266" r:id="rId10"/>
    <p:sldId id="267" r:id="rId11"/>
    <p:sldId id="271" r:id="rId12"/>
    <p:sldId id="259" r:id="rId13"/>
    <p:sldId id="269" r:id="rId14"/>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ítol 1"/>
          <p:cNvSpPr>
            <a:spLocks noGrp="1"/>
          </p:cNvSpPr>
          <p:nvPr>
            <p:ph type="ctrTitle"/>
          </p:nvPr>
        </p:nvSpPr>
        <p:spPr>
          <a:xfrm>
            <a:off x="1524000" y="1122363"/>
            <a:ext cx="9144000" cy="2387600"/>
          </a:xfrm>
        </p:spPr>
        <p:txBody>
          <a:bodyPr anchor="b"/>
          <a:lstStyle>
            <a:lvl1pPr algn="ctr">
              <a:defRPr sz="6000"/>
            </a:lvl1pPr>
          </a:lstStyle>
          <a:p>
            <a:r>
              <a:rPr lang="ca-ES" smtClean="0"/>
              <a:t>Feu clic aquí per editar l'estil</a:t>
            </a:r>
            <a:endParaRPr lang="ca-ES"/>
          </a:p>
        </p:txBody>
      </p:sp>
      <p:sp>
        <p:nvSpPr>
          <p:cNvPr id="3" name="Subtíto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a-ES" smtClean="0"/>
              <a:t>Feu clic aquí per editar l'estil de subtítols del patró.</a:t>
            </a:r>
            <a:endParaRPr lang="ca-ES"/>
          </a:p>
        </p:txBody>
      </p:sp>
      <p:sp>
        <p:nvSpPr>
          <p:cNvPr id="4" name="Contenidor de data 3"/>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340553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2033383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8724900" y="365125"/>
            <a:ext cx="2628900" cy="5811838"/>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838200" y="365125"/>
            <a:ext cx="7734300" cy="5811838"/>
          </a:xfrm>
        </p:spPr>
        <p:txBody>
          <a:bodyPr vert="eaVert"/>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394477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249726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831850" y="1709738"/>
            <a:ext cx="10515600" cy="2852737"/>
          </a:xfrm>
        </p:spPr>
        <p:txBody>
          <a:bodyPr anchor="b"/>
          <a:lstStyle>
            <a:lvl1pPr>
              <a:defRPr sz="6000"/>
            </a:lvl1pPr>
          </a:lstStyle>
          <a:p>
            <a:r>
              <a:rPr lang="ca-ES" smtClean="0"/>
              <a:t>Feu clic aquí per editar l'estil</a:t>
            </a:r>
            <a:endParaRPr lang="ca-ES"/>
          </a:p>
        </p:txBody>
      </p:sp>
      <p:sp>
        <p:nvSpPr>
          <p:cNvPr id="3" name="Contenidor d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a-ES" smtClean="0"/>
              <a:t>Feu clic aquí per editar estils</a:t>
            </a:r>
          </a:p>
        </p:txBody>
      </p:sp>
      <p:sp>
        <p:nvSpPr>
          <p:cNvPr id="4" name="Contenidor de data 3"/>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2716964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838200" y="1825625"/>
            <a:ext cx="5181600" cy="435133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6172200" y="1825625"/>
            <a:ext cx="5181600" cy="435133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data 4"/>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384129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839788" y="365125"/>
            <a:ext cx="10515600" cy="1325563"/>
          </a:xfrm>
        </p:spPr>
        <p:txBody>
          <a:bodyPr/>
          <a:lstStyle/>
          <a:p>
            <a:r>
              <a:rPr lang="ca-ES" smtClean="0"/>
              <a:t>Feu clic aquí per editar l'estil</a:t>
            </a:r>
            <a:endParaRPr lang="ca-ES"/>
          </a:p>
        </p:txBody>
      </p:sp>
      <p:sp>
        <p:nvSpPr>
          <p:cNvPr id="3" name="Contenidor d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estils</a:t>
            </a:r>
          </a:p>
        </p:txBody>
      </p:sp>
      <p:sp>
        <p:nvSpPr>
          <p:cNvPr id="4" name="Contenidor de contingut 3"/>
          <p:cNvSpPr>
            <a:spLocks noGrp="1"/>
          </p:cNvSpPr>
          <p:nvPr>
            <p:ph sz="half" idx="2"/>
          </p:nvPr>
        </p:nvSpPr>
        <p:spPr>
          <a:xfrm>
            <a:off x="839788" y="2505075"/>
            <a:ext cx="5157787" cy="368458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estils</a:t>
            </a:r>
          </a:p>
        </p:txBody>
      </p:sp>
      <p:sp>
        <p:nvSpPr>
          <p:cNvPr id="6" name="Contenidor de contingut 5"/>
          <p:cNvSpPr>
            <a:spLocks noGrp="1"/>
          </p:cNvSpPr>
          <p:nvPr>
            <p:ph sz="quarter" idx="4"/>
          </p:nvPr>
        </p:nvSpPr>
        <p:spPr>
          <a:xfrm>
            <a:off x="6172200" y="2505075"/>
            <a:ext cx="5183188" cy="368458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Contenidor de data 6"/>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8" name="Contenidor de peu de pàgina 7"/>
          <p:cNvSpPr>
            <a:spLocks noGrp="1"/>
          </p:cNvSpPr>
          <p:nvPr>
            <p:ph type="ftr" sz="quarter" idx="11"/>
          </p:nvPr>
        </p:nvSpPr>
        <p:spPr/>
        <p:txBody>
          <a:bodyPr/>
          <a:lstStyle/>
          <a:p>
            <a:endParaRPr lang="ca-ES"/>
          </a:p>
        </p:txBody>
      </p:sp>
      <p:sp>
        <p:nvSpPr>
          <p:cNvPr id="9" name="Contenidor de número de diapositiva 8"/>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177094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data 2"/>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4" name="Contenidor de peu de pàgina 3"/>
          <p:cNvSpPr>
            <a:spLocks noGrp="1"/>
          </p:cNvSpPr>
          <p:nvPr>
            <p:ph type="ftr" sz="quarter" idx="11"/>
          </p:nvPr>
        </p:nvSpPr>
        <p:spPr/>
        <p:txBody>
          <a:bodyPr/>
          <a:lstStyle/>
          <a:p>
            <a:endParaRPr lang="ca-ES"/>
          </a:p>
        </p:txBody>
      </p:sp>
      <p:sp>
        <p:nvSpPr>
          <p:cNvPr id="5" name="Contenidor de número de diapositiva 4"/>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203825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data 1"/>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3" name="Contenidor de peu de pàgina 2"/>
          <p:cNvSpPr>
            <a:spLocks noGrp="1"/>
          </p:cNvSpPr>
          <p:nvPr>
            <p:ph type="ftr" sz="quarter" idx="11"/>
          </p:nvPr>
        </p:nvSpPr>
        <p:spPr/>
        <p:txBody>
          <a:bodyPr/>
          <a:lstStyle/>
          <a:p>
            <a:endParaRPr lang="ca-ES"/>
          </a:p>
        </p:txBody>
      </p:sp>
      <p:sp>
        <p:nvSpPr>
          <p:cNvPr id="4" name="Contenidor de número de diapositiva 3"/>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3920236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e contingut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Feu clic aquí per editar estils</a:t>
            </a:r>
          </a:p>
        </p:txBody>
      </p:sp>
      <p:sp>
        <p:nvSpPr>
          <p:cNvPr id="5" name="Contenidor de data 4"/>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67380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imat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Feu clic aquí per editar estils</a:t>
            </a:r>
          </a:p>
        </p:txBody>
      </p:sp>
      <p:sp>
        <p:nvSpPr>
          <p:cNvPr id="5" name="Contenidor de data 4"/>
          <p:cNvSpPr>
            <a:spLocks noGrp="1"/>
          </p:cNvSpPr>
          <p:nvPr>
            <p:ph type="dt" sz="half" idx="10"/>
          </p:nvPr>
        </p:nvSpPr>
        <p:spPr/>
        <p:txBody>
          <a:bodyPr/>
          <a:lstStyle/>
          <a:p>
            <a:fld id="{B6A67561-66ED-4BAD-AF41-C6D1BEF1DEA0}" type="datetimeFigureOut">
              <a:rPr lang="ca-ES" smtClean="0"/>
              <a:pPr/>
              <a:t>04/04/2017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68795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títo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a-ES" smtClean="0"/>
              <a:t>Feu clic aquí per editar l'estil</a:t>
            </a:r>
            <a:endParaRPr lang="ca-ES"/>
          </a:p>
        </p:txBody>
      </p:sp>
      <p:sp>
        <p:nvSpPr>
          <p:cNvPr id="3" name="Contenidor d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A67561-66ED-4BAD-AF41-C6D1BEF1DEA0}" type="datetimeFigureOut">
              <a:rPr lang="ca-ES" smtClean="0"/>
              <a:pPr/>
              <a:t>04/04/2017</a:t>
            </a:fld>
            <a:endParaRPr lang="ca-ES"/>
          </a:p>
        </p:txBody>
      </p:sp>
      <p:sp>
        <p:nvSpPr>
          <p:cNvPr id="5" name="Contenidor de peu de pà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Conteni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3E3CF-1C6F-4529-8383-498FFEB1577F}" type="slidenum">
              <a:rPr lang="ca-ES" smtClean="0"/>
              <a:pPr/>
              <a:t>‹Nº›</a:t>
            </a:fld>
            <a:endParaRPr lang="ca-ES"/>
          </a:p>
        </p:txBody>
      </p:sp>
    </p:spTree>
    <p:extLst>
      <p:ext uri="{BB962C8B-B14F-4D97-AF65-F5344CB8AC3E}">
        <p14:creationId xmlns:p14="http://schemas.microsoft.com/office/powerpoint/2010/main" xmlns="" val="2273184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929166" y="2068293"/>
            <a:ext cx="9442055" cy="2123658"/>
          </a:xfrm>
          <a:prstGeom prst="rect">
            <a:avLst/>
          </a:prstGeom>
          <a:noFill/>
        </p:spPr>
        <p:txBody>
          <a:bodyPr wrap="square" rtlCol="0">
            <a:spAutoFit/>
          </a:bodyPr>
          <a:lstStyle/>
          <a:p>
            <a:r>
              <a:rPr lang="en-US" sz="4400" b="1" dirty="0">
                <a:solidFill>
                  <a:srgbClr val="CC0099"/>
                </a:solidFill>
              </a:rPr>
              <a:t>PERFORM intermediate </a:t>
            </a:r>
            <a:r>
              <a:rPr lang="en-US" sz="4400" b="1" dirty="0" smtClean="0">
                <a:solidFill>
                  <a:srgbClr val="CC0099"/>
                </a:solidFill>
              </a:rPr>
              <a:t>meeting </a:t>
            </a:r>
          </a:p>
          <a:p>
            <a:r>
              <a:rPr lang="en-US" sz="4400" b="1" dirty="0" smtClean="0">
                <a:solidFill>
                  <a:srgbClr val="CC0099"/>
                </a:solidFill>
              </a:rPr>
              <a:t>Bristol</a:t>
            </a:r>
            <a:r>
              <a:rPr lang="en-US" sz="4400" b="1" dirty="0">
                <a:solidFill>
                  <a:srgbClr val="CC0099"/>
                </a:solidFill>
              </a:rPr>
              <a:t>, April </a:t>
            </a:r>
            <a:r>
              <a:rPr lang="en-US" sz="4400" b="1" dirty="0" smtClean="0">
                <a:solidFill>
                  <a:srgbClr val="CC0099"/>
                </a:solidFill>
              </a:rPr>
              <a:t>10</a:t>
            </a:r>
            <a:r>
              <a:rPr lang="en-US" sz="4400" b="1" baseline="30000" dirty="0" smtClean="0">
                <a:solidFill>
                  <a:srgbClr val="CC0099"/>
                </a:solidFill>
              </a:rPr>
              <a:t>th</a:t>
            </a:r>
            <a:r>
              <a:rPr lang="en-US" sz="4400" b="1" dirty="0" smtClean="0">
                <a:solidFill>
                  <a:srgbClr val="CC0099"/>
                </a:solidFill>
              </a:rPr>
              <a:t> -12</a:t>
            </a:r>
            <a:r>
              <a:rPr lang="en-US" sz="4400" b="1" baseline="30000" dirty="0" smtClean="0">
                <a:solidFill>
                  <a:srgbClr val="CC0099"/>
                </a:solidFill>
              </a:rPr>
              <a:t>th</a:t>
            </a:r>
            <a:endParaRPr lang="en-US" sz="4400" b="1" dirty="0" smtClean="0">
              <a:solidFill>
                <a:srgbClr val="CC0099"/>
              </a:solidFill>
            </a:endParaRPr>
          </a:p>
          <a:p>
            <a:r>
              <a:rPr lang="en-US" sz="4400" b="1" dirty="0">
                <a:solidFill>
                  <a:srgbClr val="CC0099"/>
                </a:solidFill>
              </a:rPr>
              <a:t>(Month 18</a:t>
            </a:r>
            <a:r>
              <a:rPr lang="en-US" sz="4400" b="1" dirty="0" smtClean="0">
                <a:solidFill>
                  <a:srgbClr val="CC0099"/>
                </a:solidFill>
              </a:rPr>
              <a:t>)</a:t>
            </a:r>
            <a:endParaRPr lang="ca-ES" sz="4400" b="1" dirty="0">
              <a:solidFill>
                <a:srgbClr val="CC0099"/>
              </a:solidFill>
            </a:endParaRPr>
          </a:p>
        </p:txBody>
      </p:sp>
    </p:spTree>
    <p:extLst>
      <p:ext uri="{BB962C8B-B14F-4D97-AF65-F5344CB8AC3E}">
        <p14:creationId xmlns:p14="http://schemas.microsoft.com/office/powerpoint/2010/main" xmlns="" val="274504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1351685"/>
            <a:ext cx="10885844" cy="5078313"/>
          </a:xfrm>
          <a:prstGeom prst="rect">
            <a:avLst/>
          </a:prstGeom>
          <a:noFill/>
        </p:spPr>
        <p:txBody>
          <a:bodyPr wrap="square" rtlCol="0">
            <a:spAutoFit/>
          </a:bodyPr>
          <a:lstStyle/>
          <a:p>
            <a:endParaRPr lang="en-IE" i="1" dirty="0" smtClean="0">
              <a:solidFill>
                <a:srgbClr val="002060"/>
              </a:solidFill>
            </a:endParaRPr>
          </a:p>
          <a:p>
            <a:pPr marL="342900" indent="-342900">
              <a:buFont typeface="Arial" panose="020B0604020202020204" pitchFamily="34" charset="0"/>
              <a:buChar char="•"/>
            </a:pPr>
            <a:r>
              <a:rPr lang="en-US" b="1" dirty="0">
                <a:solidFill>
                  <a:srgbClr val="002060"/>
                </a:solidFill>
              </a:rPr>
              <a:t>Low engagement of early career researchers in performance science education approaches and </a:t>
            </a:r>
            <a:r>
              <a:rPr lang="en-US" b="1" dirty="0" smtClean="0">
                <a:solidFill>
                  <a:srgbClr val="002060"/>
                </a:solidFill>
              </a:rPr>
              <a:t>trainings</a:t>
            </a:r>
            <a:r>
              <a:rPr lang="en-US" dirty="0" smtClean="0">
                <a:solidFill>
                  <a:srgbClr val="002060"/>
                </a:solidFill>
              </a:rPr>
              <a:t>:</a:t>
            </a:r>
          </a:p>
          <a:p>
            <a:r>
              <a:rPr lang="en-US" dirty="0" smtClean="0">
                <a:solidFill>
                  <a:srgbClr val="002060"/>
                </a:solidFill>
              </a:rPr>
              <a:t>	</a:t>
            </a:r>
            <a:r>
              <a:rPr lang="en-US" i="1" dirty="0" smtClean="0">
                <a:solidFill>
                  <a:srgbClr val="002060"/>
                </a:solidFill>
              </a:rPr>
              <a:t>Researchers </a:t>
            </a:r>
            <a:r>
              <a:rPr lang="en-US" i="1" dirty="0">
                <a:solidFill>
                  <a:srgbClr val="002060"/>
                </a:solidFill>
              </a:rPr>
              <a:t>involved in the project receive expenses payment for participating in workshops, if needed.</a:t>
            </a:r>
          </a:p>
          <a:p>
            <a:r>
              <a:rPr lang="en-US" i="1" dirty="0" smtClean="0">
                <a:solidFill>
                  <a:srgbClr val="002060"/>
                </a:solidFill>
              </a:rPr>
              <a:t>	Initial </a:t>
            </a:r>
            <a:r>
              <a:rPr lang="en-US" i="1" dirty="0">
                <a:solidFill>
                  <a:srgbClr val="002060"/>
                </a:solidFill>
              </a:rPr>
              <a:t>meetings between PERFORM members and researchers are conducted to </a:t>
            </a:r>
            <a:r>
              <a:rPr lang="en-US" i="1" dirty="0" smtClean="0">
                <a:solidFill>
                  <a:srgbClr val="002060"/>
                </a:solidFill>
              </a:rPr>
              <a:t>explain </a:t>
            </a:r>
            <a:r>
              <a:rPr lang="en-US" i="1" dirty="0">
                <a:solidFill>
                  <a:srgbClr val="002060"/>
                </a:solidFill>
              </a:rPr>
              <a:t>the project </a:t>
            </a:r>
            <a:r>
              <a:rPr lang="en-US" i="1" dirty="0" smtClean="0">
                <a:solidFill>
                  <a:srgbClr val="002060"/>
                </a:solidFill>
              </a:rPr>
              <a:t>	activities </a:t>
            </a:r>
            <a:r>
              <a:rPr lang="en-US" i="1" dirty="0">
                <a:solidFill>
                  <a:srgbClr val="002060"/>
                </a:solidFill>
              </a:rPr>
              <a:t>in which their involvement is required, being flexible enough to deal with </a:t>
            </a:r>
            <a:r>
              <a:rPr lang="en-US" i="1" dirty="0" smtClean="0">
                <a:solidFill>
                  <a:srgbClr val="002060"/>
                </a:solidFill>
              </a:rPr>
              <a:t>their </a:t>
            </a:r>
            <a:r>
              <a:rPr lang="en-US" i="1" dirty="0">
                <a:solidFill>
                  <a:srgbClr val="002060"/>
                </a:solidFill>
              </a:rPr>
              <a:t>academic </a:t>
            </a:r>
            <a:r>
              <a:rPr lang="en-US" i="1" dirty="0" smtClean="0">
                <a:solidFill>
                  <a:srgbClr val="002060"/>
                </a:solidFill>
              </a:rPr>
              <a:t>	commitments</a:t>
            </a:r>
            <a:r>
              <a:rPr lang="en-US" i="1" dirty="0">
                <a:solidFill>
                  <a:srgbClr val="002060"/>
                </a:solidFill>
              </a:rPr>
              <a:t>. </a:t>
            </a:r>
          </a:p>
          <a:p>
            <a:r>
              <a:rPr lang="en-US" i="1" dirty="0" smtClean="0">
                <a:solidFill>
                  <a:srgbClr val="002060"/>
                </a:solidFill>
              </a:rPr>
              <a:t>	In </a:t>
            </a:r>
            <a:r>
              <a:rPr lang="en-US" i="1" dirty="0">
                <a:solidFill>
                  <a:srgbClr val="002060"/>
                </a:solidFill>
              </a:rPr>
              <a:t>the UK, WP3 leader keeps good communication with involved researchers and their supervisors so that </a:t>
            </a:r>
            <a:r>
              <a:rPr lang="en-US" i="1" dirty="0" smtClean="0">
                <a:solidFill>
                  <a:srgbClr val="002060"/>
                </a:solidFill>
              </a:rPr>
              <a:t>	they </a:t>
            </a:r>
            <a:r>
              <a:rPr lang="en-US" i="1" dirty="0">
                <a:solidFill>
                  <a:srgbClr val="002060"/>
                </a:solidFill>
              </a:rPr>
              <a:t>are encouraged to participate and their participation is valued. </a:t>
            </a:r>
            <a:endParaRPr lang="en-US" i="1" dirty="0" smtClean="0">
              <a:solidFill>
                <a:srgbClr val="002060"/>
              </a:solidFill>
            </a:endParaRPr>
          </a:p>
          <a:p>
            <a:endParaRPr lang="en-IE" dirty="0" smtClean="0">
              <a:solidFill>
                <a:srgbClr val="002060"/>
              </a:solidFill>
            </a:endParaRPr>
          </a:p>
          <a:p>
            <a:pPr marL="342900" indent="-342900">
              <a:buFont typeface="Arial" panose="020B0604020202020204" pitchFamily="34" charset="0"/>
              <a:buChar char="•"/>
            </a:pPr>
            <a:r>
              <a:rPr lang="en-IE" b="1" dirty="0" smtClean="0">
                <a:solidFill>
                  <a:srgbClr val="002060"/>
                </a:solidFill>
              </a:rPr>
              <a:t>Low teachers’ engagement in </a:t>
            </a:r>
            <a:r>
              <a:rPr lang="en-US" b="1" dirty="0">
                <a:solidFill>
                  <a:srgbClr val="002060"/>
                </a:solidFill>
              </a:rPr>
              <a:t>performance science education </a:t>
            </a:r>
            <a:r>
              <a:rPr lang="en-US" b="1" dirty="0" smtClean="0">
                <a:solidFill>
                  <a:srgbClr val="002060"/>
                </a:solidFill>
              </a:rPr>
              <a:t>approaches</a:t>
            </a:r>
            <a:r>
              <a:rPr lang="en-IE" dirty="0" smtClean="0">
                <a:solidFill>
                  <a:srgbClr val="002060"/>
                </a:solidFill>
              </a:rPr>
              <a:t>: </a:t>
            </a:r>
          </a:p>
          <a:p>
            <a:r>
              <a:rPr lang="en-IE" dirty="0">
                <a:solidFill>
                  <a:srgbClr val="002060"/>
                </a:solidFill>
              </a:rPr>
              <a:t>	</a:t>
            </a:r>
            <a:r>
              <a:rPr lang="en-US" i="1" dirty="0">
                <a:solidFill>
                  <a:srgbClr val="002060"/>
                </a:solidFill>
              </a:rPr>
              <a:t>UNESCO offers official recognition for participating teachers in the three countries</a:t>
            </a:r>
            <a:r>
              <a:rPr lang="en-US" i="1" dirty="0" smtClean="0">
                <a:solidFill>
                  <a:srgbClr val="002060"/>
                </a:solidFill>
              </a:rPr>
              <a:t>.</a:t>
            </a:r>
          </a:p>
          <a:p>
            <a:r>
              <a:rPr lang="en-US" i="1" dirty="0">
                <a:solidFill>
                  <a:srgbClr val="002060"/>
                </a:solidFill>
              </a:rPr>
              <a:t>	</a:t>
            </a:r>
            <a:r>
              <a:rPr lang="en-US" i="1" dirty="0" smtClean="0">
                <a:solidFill>
                  <a:srgbClr val="002060"/>
                </a:solidFill>
              </a:rPr>
              <a:t>In </a:t>
            </a:r>
            <a:r>
              <a:rPr lang="en-US" i="1" dirty="0">
                <a:solidFill>
                  <a:srgbClr val="002060"/>
                </a:solidFill>
              </a:rPr>
              <a:t>France, teachers are motivated by their involvement in trainings and dissemination events </a:t>
            </a:r>
            <a:r>
              <a:rPr lang="en-US" i="1" dirty="0" err="1">
                <a:solidFill>
                  <a:srgbClr val="002060"/>
                </a:solidFill>
              </a:rPr>
              <a:t>organised</a:t>
            </a:r>
            <a:r>
              <a:rPr lang="en-US" i="1" dirty="0">
                <a:solidFill>
                  <a:srgbClr val="002060"/>
                </a:solidFill>
              </a:rPr>
              <a:t> by </a:t>
            </a:r>
            <a:r>
              <a:rPr lang="en-US" i="1" dirty="0" smtClean="0">
                <a:solidFill>
                  <a:srgbClr val="002060"/>
                </a:solidFill>
              </a:rPr>
              <a:t>	the </a:t>
            </a:r>
            <a:r>
              <a:rPr lang="en-US" i="1" dirty="0">
                <a:solidFill>
                  <a:srgbClr val="002060"/>
                </a:solidFill>
              </a:rPr>
              <a:t>project.</a:t>
            </a:r>
          </a:p>
          <a:p>
            <a:r>
              <a:rPr lang="en-US" i="1" dirty="0" smtClean="0">
                <a:solidFill>
                  <a:srgbClr val="002060"/>
                </a:solidFill>
              </a:rPr>
              <a:t>	In </a:t>
            </a:r>
            <a:r>
              <a:rPr lang="en-US" i="1" dirty="0">
                <a:solidFill>
                  <a:srgbClr val="002060"/>
                </a:solidFill>
              </a:rPr>
              <a:t>Spain, participant teachers in the trainings have official recognition by the corresponding regional </a:t>
            </a:r>
            <a:r>
              <a:rPr lang="en-US" i="1" dirty="0" smtClean="0">
                <a:solidFill>
                  <a:srgbClr val="002060"/>
                </a:solidFill>
              </a:rPr>
              <a:t>	Department </a:t>
            </a:r>
            <a:r>
              <a:rPr lang="en-US" i="1" dirty="0">
                <a:solidFill>
                  <a:srgbClr val="002060"/>
                </a:solidFill>
              </a:rPr>
              <a:t>of Education.</a:t>
            </a:r>
          </a:p>
          <a:p>
            <a:r>
              <a:rPr lang="en-US" i="1" dirty="0" smtClean="0">
                <a:solidFill>
                  <a:srgbClr val="002060"/>
                </a:solidFill>
              </a:rPr>
              <a:t>	In </a:t>
            </a:r>
            <a:r>
              <a:rPr lang="en-US" i="1" dirty="0">
                <a:solidFill>
                  <a:srgbClr val="002060"/>
                </a:solidFill>
              </a:rPr>
              <a:t>the UK, if needed, teachers are provided with an economic compensation by the case study coordinator </a:t>
            </a:r>
            <a:r>
              <a:rPr lang="en-US" i="1" dirty="0" smtClean="0">
                <a:solidFill>
                  <a:srgbClr val="002060"/>
                </a:solidFill>
              </a:rPr>
              <a:t>	to </a:t>
            </a:r>
            <a:r>
              <a:rPr lang="en-US" i="1" dirty="0">
                <a:solidFill>
                  <a:srgbClr val="002060"/>
                </a:solidFill>
              </a:rPr>
              <a:t>cover their time in the project. </a:t>
            </a:r>
            <a:endParaRPr lang="en-US" i="1" dirty="0" smtClean="0">
              <a:solidFill>
                <a:srgbClr val="002060"/>
              </a:solidFill>
            </a:endParaRPr>
          </a:p>
          <a:p>
            <a:endParaRPr lang="en-IE" i="1" dirty="0">
              <a:solidFill>
                <a:srgbClr val="002060"/>
              </a:solidFill>
            </a:endParaRPr>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908242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pic>
        <p:nvPicPr>
          <p:cNvPr id="8" name="7 Imagen" descr="WorkPackagesScheme_PERFORM.jpg"/>
          <p:cNvPicPr>
            <a:picLocks noChangeAspect="1"/>
          </p:cNvPicPr>
          <p:nvPr/>
        </p:nvPicPr>
        <p:blipFill>
          <a:blip r:embed="rId3"/>
          <a:stretch>
            <a:fillRect/>
          </a:stretch>
        </p:blipFill>
        <p:spPr>
          <a:xfrm>
            <a:off x="689916" y="273489"/>
            <a:ext cx="11168743" cy="6009743"/>
          </a:xfrm>
          <a:prstGeom prst="rect">
            <a:avLst/>
          </a:prstGeom>
        </p:spPr>
      </p:pic>
    </p:spTree>
    <p:extLst>
      <p:ext uri="{BB962C8B-B14F-4D97-AF65-F5344CB8AC3E}">
        <p14:creationId xmlns:p14="http://schemas.microsoft.com/office/powerpoint/2010/main" xmlns="" val="101304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7" name="QuadreDeText 6"/>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8" name="QuadreDeText 7"/>
          <p:cNvSpPr txBox="1"/>
          <p:nvPr/>
        </p:nvSpPr>
        <p:spPr>
          <a:xfrm>
            <a:off x="820882" y="1624937"/>
            <a:ext cx="10885844" cy="4278094"/>
          </a:xfrm>
          <a:prstGeom prst="rect">
            <a:avLst/>
          </a:prstGeom>
          <a:noFill/>
        </p:spPr>
        <p:txBody>
          <a:bodyPr wrap="square" rtlCol="0">
            <a:spAutoFit/>
          </a:bodyPr>
          <a:lstStyle/>
          <a:p>
            <a:r>
              <a:rPr lang="en-IE" sz="2000" b="1" i="1" dirty="0" smtClean="0"/>
              <a:t>To consider during this meeting</a:t>
            </a:r>
          </a:p>
          <a:p>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This is a </a:t>
            </a:r>
            <a:r>
              <a:rPr lang="en-IE" b="1" dirty="0" smtClean="0">
                <a:solidFill>
                  <a:srgbClr val="002060"/>
                </a:solidFill>
              </a:rPr>
              <a:t>collaborative </a:t>
            </a:r>
            <a:r>
              <a:rPr lang="en-IE" dirty="0" smtClean="0">
                <a:solidFill>
                  <a:srgbClr val="002060"/>
                </a:solidFill>
              </a:rPr>
              <a:t>project, we are not competitors!</a:t>
            </a:r>
          </a:p>
          <a:p>
            <a:pPr marL="342900" indent="-342900">
              <a:buFont typeface="Arial" panose="020B0604020202020204" pitchFamily="34" charset="0"/>
              <a:buChar char="•"/>
            </a:pPr>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Discussions must be </a:t>
            </a:r>
            <a:r>
              <a:rPr lang="en-IE" b="1" dirty="0" smtClean="0">
                <a:solidFill>
                  <a:srgbClr val="002060"/>
                </a:solidFill>
              </a:rPr>
              <a:t>constructive</a:t>
            </a:r>
            <a:r>
              <a:rPr lang="en-IE" dirty="0" smtClean="0">
                <a:solidFill>
                  <a:srgbClr val="002060"/>
                </a:solidFill>
              </a:rPr>
              <a:t>. Critics must be accompanied with proposals. Otherwise we’ll be stuck.</a:t>
            </a:r>
            <a:endParaRPr lang="en-IE" dirty="0">
              <a:solidFill>
                <a:srgbClr val="002060"/>
              </a:solidFill>
            </a:endParaRP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This is a research in which we are exploring methods and processes by trial and testing, final products will need time. But</a:t>
            </a:r>
            <a:r>
              <a:rPr lang="en-IE" b="1" dirty="0" smtClean="0">
                <a:solidFill>
                  <a:srgbClr val="002060"/>
                </a:solidFill>
              </a:rPr>
              <a:t> mediocrity </a:t>
            </a:r>
            <a:r>
              <a:rPr lang="en-IE" b="1" dirty="0">
                <a:solidFill>
                  <a:srgbClr val="002060"/>
                </a:solidFill>
              </a:rPr>
              <a:t>must be avoided</a:t>
            </a:r>
            <a:r>
              <a:rPr lang="en-IE" dirty="0">
                <a:solidFill>
                  <a:srgbClr val="002060"/>
                </a:solidFill>
              </a:rPr>
              <a:t>. We are expected to achieve a level of excellence.</a:t>
            </a:r>
          </a:p>
          <a:p>
            <a:pPr marL="342900" indent="-342900">
              <a:buFont typeface="Arial" panose="020B0604020202020204" pitchFamily="34" charset="0"/>
              <a:buChar char="•"/>
            </a:pPr>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We </a:t>
            </a:r>
            <a:r>
              <a:rPr lang="en-IE" b="1" dirty="0">
                <a:solidFill>
                  <a:srgbClr val="002060"/>
                </a:solidFill>
              </a:rPr>
              <a:t>must act </a:t>
            </a:r>
            <a:r>
              <a:rPr lang="en-IE" b="1" dirty="0" smtClean="0">
                <a:solidFill>
                  <a:srgbClr val="002060"/>
                </a:solidFill>
              </a:rPr>
              <a:t>responsibly and keep a professional attitude </a:t>
            </a:r>
            <a:r>
              <a:rPr lang="en-IE" dirty="0">
                <a:solidFill>
                  <a:srgbClr val="002060"/>
                </a:solidFill>
              </a:rPr>
              <a:t>when working with </a:t>
            </a:r>
            <a:r>
              <a:rPr lang="en-IE" dirty="0" smtClean="0">
                <a:solidFill>
                  <a:srgbClr val="002060"/>
                </a:solidFill>
              </a:rPr>
              <a:t>involved actors (students, teachers, ECR, schools …). Their participation is voluntary and they have no time to lose, take care of them!</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b="1" dirty="0" smtClean="0">
                <a:solidFill>
                  <a:srgbClr val="002060"/>
                </a:solidFill>
              </a:rPr>
              <a:t>Listen to each other</a:t>
            </a:r>
            <a:r>
              <a:rPr lang="en-IE" dirty="0" smtClean="0">
                <a:solidFill>
                  <a:srgbClr val="002060"/>
                </a:solidFill>
              </a:rPr>
              <a:t>, give the benefit of doubt, English is not the first language of all of us.</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endParaRPr lang="en-IE" dirty="0">
              <a:solidFill>
                <a:srgbClr val="002060"/>
              </a:solidFill>
            </a:endParaRPr>
          </a:p>
        </p:txBody>
      </p:sp>
      <p:sp>
        <p:nvSpPr>
          <p:cNvPr id="9" name="QuadreDeText 8"/>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1410219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7" name="QuadreDeText 6"/>
          <p:cNvSpPr txBox="1"/>
          <p:nvPr/>
        </p:nvSpPr>
        <p:spPr>
          <a:xfrm>
            <a:off x="820882" y="600440"/>
            <a:ext cx="8214833" cy="584775"/>
          </a:xfrm>
          <a:prstGeom prst="rect">
            <a:avLst/>
          </a:prstGeom>
          <a:noFill/>
        </p:spPr>
        <p:txBody>
          <a:bodyPr wrap="square" rtlCol="0">
            <a:spAutoFit/>
          </a:bodyPr>
          <a:lstStyle/>
          <a:p>
            <a:pPr lvl="0"/>
            <a:r>
              <a:rPr lang="ca-ES" sz="3200" b="1" dirty="0" err="1" smtClean="0">
                <a:solidFill>
                  <a:srgbClr val="CC0099"/>
                </a:solidFill>
              </a:rPr>
              <a:t>Presentations</a:t>
            </a:r>
            <a:r>
              <a:rPr lang="ca-ES" sz="3200" b="1" dirty="0" smtClean="0">
                <a:solidFill>
                  <a:srgbClr val="CC0099"/>
                </a:solidFill>
              </a:rPr>
              <a:t> of </a:t>
            </a:r>
            <a:r>
              <a:rPr lang="ca-ES" sz="3200" b="1" dirty="0" err="1" smtClean="0">
                <a:solidFill>
                  <a:srgbClr val="CC0099"/>
                </a:solidFill>
              </a:rPr>
              <a:t>WPs</a:t>
            </a:r>
            <a:endParaRPr lang="en-US" sz="3200" b="1" dirty="0" smtClean="0">
              <a:solidFill>
                <a:srgbClr val="CC0099"/>
              </a:solidFill>
            </a:endParaRPr>
          </a:p>
        </p:txBody>
      </p:sp>
      <p:sp>
        <p:nvSpPr>
          <p:cNvPr id="8" name="QuadreDeText 7"/>
          <p:cNvSpPr txBox="1"/>
          <p:nvPr/>
        </p:nvSpPr>
        <p:spPr>
          <a:xfrm>
            <a:off x="820882" y="2286796"/>
            <a:ext cx="10885844" cy="1754326"/>
          </a:xfrm>
          <a:prstGeom prst="rect">
            <a:avLst/>
          </a:prstGeom>
          <a:noFill/>
        </p:spPr>
        <p:txBody>
          <a:bodyPr wrap="square" rtlCol="0">
            <a:spAutoFit/>
          </a:bodyPr>
          <a:lstStyle/>
          <a:p>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WP leaders will present the planned activities.</a:t>
            </a:r>
          </a:p>
          <a:p>
            <a:pPr marL="342900" indent="-342900">
              <a:buFont typeface="Arial" panose="020B0604020202020204" pitchFamily="34" charset="0"/>
              <a:buChar char="•"/>
            </a:pPr>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Partners will ask for points to discuss in WP group discussion sessions.</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endParaRPr lang="en-IE" dirty="0">
              <a:solidFill>
                <a:srgbClr val="002060"/>
              </a:solidFill>
            </a:endParaRPr>
          </a:p>
        </p:txBody>
      </p:sp>
      <p:sp>
        <p:nvSpPr>
          <p:cNvPr id="9" name="QuadreDeText 8"/>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3810039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idor de contingut 2"/>
          <p:cNvSpPr>
            <a:spLocks noGrp="1"/>
          </p:cNvSpPr>
          <p:nvPr>
            <p:ph idx="1"/>
          </p:nvPr>
        </p:nvSpPr>
        <p:spPr>
          <a:xfrm>
            <a:off x="324852" y="249488"/>
            <a:ext cx="11634537" cy="6235533"/>
          </a:xfrm>
        </p:spPr>
        <p:txBody>
          <a:bodyPr>
            <a:normAutofit fontScale="92500" lnSpcReduction="20000"/>
          </a:bodyPr>
          <a:lstStyle/>
          <a:p>
            <a:pPr marL="0" indent="0">
              <a:buNone/>
            </a:pPr>
            <a:r>
              <a:rPr lang="en-US" sz="3500" b="1" dirty="0">
                <a:solidFill>
                  <a:srgbClr val="CC0099"/>
                </a:solidFill>
              </a:rPr>
              <a:t>Today</a:t>
            </a:r>
          </a:p>
          <a:p>
            <a:pPr marL="0" indent="0">
              <a:buNone/>
            </a:pPr>
            <a:r>
              <a:rPr lang="en-US" sz="2600" b="1" i="1" dirty="0" smtClean="0"/>
              <a:t>Morning</a:t>
            </a:r>
          </a:p>
          <a:p>
            <a:pPr marL="0" indent="0">
              <a:buNone/>
            </a:pPr>
            <a:r>
              <a:rPr lang="en-US" dirty="0" smtClean="0"/>
              <a:t>	</a:t>
            </a:r>
            <a:r>
              <a:rPr lang="en-US" sz="2100" dirty="0">
                <a:solidFill>
                  <a:srgbClr val="002060"/>
                </a:solidFill>
              </a:rPr>
              <a:t>Feedback of the technical and financial report (UOC)</a:t>
            </a:r>
            <a:endParaRPr lang="ca-ES" sz="2100" dirty="0">
              <a:solidFill>
                <a:srgbClr val="002060"/>
              </a:solidFill>
            </a:endParaRPr>
          </a:p>
          <a:p>
            <a:pPr marL="0" indent="0">
              <a:buNone/>
            </a:pPr>
            <a:r>
              <a:rPr lang="en-US" sz="2100" dirty="0">
                <a:solidFill>
                  <a:srgbClr val="002060"/>
                </a:solidFill>
              </a:rPr>
              <a:t>	WPs planned activities for the 2nd half of the project (WP leaders)</a:t>
            </a:r>
            <a:endParaRPr lang="ca-ES" sz="2100" dirty="0">
              <a:solidFill>
                <a:srgbClr val="002060"/>
              </a:solidFill>
            </a:endParaRPr>
          </a:p>
          <a:p>
            <a:pPr marL="0" indent="0">
              <a:buNone/>
            </a:pPr>
            <a:r>
              <a:rPr lang="en-US" sz="2100" dirty="0">
                <a:solidFill>
                  <a:srgbClr val="002060"/>
                </a:solidFill>
              </a:rPr>
              <a:t>	Group discussions on </a:t>
            </a:r>
            <a:r>
              <a:rPr lang="en-US" sz="2100" b="1" dirty="0">
                <a:solidFill>
                  <a:srgbClr val="002060"/>
                </a:solidFill>
              </a:rPr>
              <a:t>WP2</a:t>
            </a:r>
            <a:r>
              <a:rPr lang="en-US" sz="2100" dirty="0">
                <a:solidFill>
                  <a:srgbClr val="002060"/>
                </a:solidFill>
              </a:rPr>
              <a:t> participatory workshops (TBVT) and </a:t>
            </a:r>
            <a:r>
              <a:rPr lang="en-US" sz="2100" b="1" dirty="0">
                <a:solidFill>
                  <a:srgbClr val="002060"/>
                </a:solidFill>
              </a:rPr>
              <a:t>WP5-WP6</a:t>
            </a:r>
            <a:r>
              <a:rPr lang="en-US" sz="2100" dirty="0">
                <a:solidFill>
                  <a:srgbClr val="002060"/>
                </a:solidFill>
              </a:rPr>
              <a:t> final </a:t>
            </a:r>
            <a:r>
              <a:rPr lang="en-US" sz="2100" dirty="0" smtClean="0">
                <a:solidFill>
                  <a:srgbClr val="002060"/>
                </a:solidFill>
              </a:rPr>
              <a:t>conference </a:t>
            </a:r>
            <a:r>
              <a:rPr lang="en-US" sz="2100" dirty="0">
                <a:solidFill>
                  <a:srgbClr val="002060"/>
                </a:solidFill>
              </a:rPr>
              <a:t>(UNESCO &amp; </a:t>
            </a:r>
            <a:r>
              <a:rPr lang="en-US" sz="2100" dirty="0" smtClean="0">
                <a:solidFill>
                  <a:srgbClr val="002060"/>
                </a:solidFill>
              </a:rPr>
              <a:t>	EUSEA</a:t>
            </a:r>
            <a:r>
              <a:rPr lang="en-US" sz="2100" dirty="0">
                <a:solidFill>
                  <a:srgbClr val="002060"/>
                </a:solidFill>
              </a:rPr>
              <a:t>)</a:t>
            </a:r>
            <a:endParaRPr lang="ca-ES" sz="2100" dirty="0">
              <a:solidFill>
                <a:srgbClr val="002060"/>
              </a:solidFill>
            </a:endParaRPr>
          </a:p>
          <a:p>
            <a:pPr marL="0" indent="0">
              <a:buNone/>
            </a:pPr>
            <a:r>
              <a:rPr lang="en-US" sz="2600" b="1" i="1" dirty="0" smtClean="0"/>
              <a:t>Afternoon</a:t>
            </a:r>
          </a:p>
          <a:p>
            <a:pPr marL="0" indent="0">
              <a:buNone/>
            </a:pPr>
            <a:r>
              <a:rPr lang="en-US" dirty="0" smtClean="0"/>
              <a:t>	</a:t>
            </a:r>
            <a:r>
              <a:rPr lang="en-US" sz="2100" dirty="0">
                <a:solidFill>
                  <a:srgbClr val="002060"/>
                </a:solidFill>
              </a:rPr>
              <a:t>Group discussions (same than before)</a:t>
            </a:r>
          </a:p>
          <a:p>
            <a:pPr marL="0" indent="0">
              <a:buNone/>
            </a:pPr>
            <a:endParaRPr lang="en-US" dirty="0"/>
          </a:p>
          <a:p>
            <a:pPr marL="0" indent="0">
              <a:buNone/>
            </a:pPr>
            <a:r>
              <a:rPr lang="en-US" sz="3500" b="1" dirty="0">
                <a:solidFill>
                  <a:srgbClr val="CC0099"/>
                </a:solidFill>
              </a:rPr>
              <a:t>Tomorrow</a:t>
            </a:r>
            <a:endParaRPr lang="ca-ES" sz="3500" b="1" dirty="0">
              <a:solidFill>
                <a:srgbClr val="CC0099"/>
              </a:solidFill>
            </a:endParaRPr>
          </a:p>
          <a:p>
            <a:pPr marL="0" indent="0">
              <a:buNone/>
            </a:pPr>
            <a:r>
              <a:rPr lang="en-US" sz="2600" b="1" i="1" dirty="0" smtClean="0"/>
              <a:t>Morning</a:t>
            </a:r>
            <a:endParaRPr lang="en-US" sz="2600" b="1" i="1" dirty="0"/>
          </a:p>
          <a:p>
            <a:pPr marL="0" indent="0">
              <a:buNone/>
            </a:pPr>
            <a:r>
              <a:rPr lang="en-US" dirty="0" smtClean="0"/>
              <a:t>	</a:t>
            </a:r>
            <a:r>
              <a:rPr lang="en-US" sz="2100" dirty="0">
                <a:solidFill>
                  <a:srgbClr val="002060"/>
                </a:solidFill>
              </a:rPr>
              <a:t>Self-evaluation tool for RRI &amp;</a:t>
            </a:r>
            <a:r>
              <a:rPr lang="en-US" sz="2100" dirty="0" smtClean="0">
                <a:solidFill>
                  <a:srgbClr val="002060"/>
                </a:solidFill>
              </a:rPr>
              <a:t> gender </a:t>
            </a:r>
            <a:r>
              <a:rPr lang="en-US" sz="2100" dirty="0">
                <a:solidFill>
                  <a:srgbClr val="002060"/>
                </a:solidFill>
              </a:rPr>
              <a:t>within PERFORM project</a:t>
            </a:r>
          </a:p>
          <a:p>
            <a:pPr marL="0" indent="0">
              <a:buNone/>
            </a:pPr>
            <a:r>
              <a:rPr lang="en-US" sz="2100" dirty="0">
                <a:solidFill>
                  <a:srgbClr val="002060"/>
                </a:solidFill>
              </a:rPr>
              <a:t>	Group discussions on </a:t>
            </a:r>
            <a:r>
              <a:rPr lang="en-US" sz="2100" b="1" dirty="0">
                <a:solidFill>
                  <a:srgbClr val="002060"/>
                </a:solidFill>
              </a:rPr>
              <a:t>WP3</a:t>
            </a:r>
            <a:r>
              <a:rPr lang="en-US" sz="2100" dirty="0">
                <a:solidFill>
                  <a:srgbClr val="002060"/>
                </a:solidFill>
              </a:rPr>
              <a:t> ECR recruitment and training (</a:t>
            </a:r>
            <a:r>
              <a:rPr lang="en-US" sz="2100" dirty="0" err="1">
                <a:solidFill>
                  <a:srgbClr val="002060"/>
                </a:solidFill>
              </a:rPr>
              <a:t>UoB</a:t>
            </a:r>
            <a:r>
              <a:rPr lang="en-US" sz="2100" dirty="0">
                <a:solidFill>
                  <a:srgbClr val="002060"/>
                </a:solidFill>
              </a:rPr>
              <a:t>), </a:t>
            </a:r>
            <a:r>
              <a:rPr lang="en-US" sz="2100" b="1" dirty="0">
                <a:solidFill>
                  <a:srgbClr val="002060"/>
                </a:solidFill>
              </a:rPr>
              <a:t>WP4</a:t>
            </a:r>
            <a:r>
              <a:rPr lang="en-US" sz="2100" dirty="0">
                <a:solidFill>
                  <a:srgbClr val="002060"/>
                </a:solidFill>
              </a:rPr>
              <a:t> planning of </a:t>
            </a:r>
            <a:r>
              <a:rPr lang="en-US" sz="2100" dirty="0" smtClean="0">
                <a:solidFill>
                  <a:srgbClr val="002060"/>
                </a:solidFill>
              </a:rPr>
              <a:t>social </a:t>
            </a:r>
            <a:r>
              <a:rPr lang="en-US" sz="2100" dirty="0">
                <a:solidFill>
                  <a:srgbClr val="002060"/>
                </a:solidFill>
              </a:rPr>
              <a:t>media and </a:t>
            </a:r>
            <a:r>
              <a:rPr lang="en-US" sz="2100" dirty="0" smtClean="0">
                <a:solidFill>
                  <a:srgbClr val="002060"/>
                </a:solidFill>
              </a:rPr>
              <a:t>	assessment </a:t>
            </a:r>
            <a:r>
              <a:rPr lang="en-US" sz="2100" dirty="0">
                <a:solidFill>
                  <a:srgbClr val="002060"/>
                </a:solidFill>
              </a:rPr>
              <a:t>instruments (UAB &amp; </a:t>
            </a:r>
            <a:r>
              <a:rPr lang="en-US" sz="2100" dirty="0" err="1">
                <a:solidFill>
                  <a:srgbClr val="002060"/>
                </a:solidFill>
              </a:rPr>
              <a:t>UoW</a:t>
            </a:r>
            <a:r>
              <a:rPr lang="en-US" sz="2100" dirty="0">
                <a:solidFill>
                  <a:srgbClr val="002060"/>
                </a:solidFill>
              </a:rPr>
              <a:t>), </a:t>
            </a:r>
            <a:r>
              <a:rPr lang="en-US" sz="2100" b="1" dirty="0">
                <a:solidFill>
                  <a:srgbClr val="002060"/>
                </a:solidFill>
              </a:rPr>
              <a:t>WP6</a:t>
            </a:r>
            <a:r>
              <a:rPr lang="en-US" sz="2100" dirty="0">
                <a:solidFill>
                  <a:srgbClr val="002060"/>
                </a:solidFill>
              </a:rPr>
              <a:t> planning of </a:t>
            </a:r>
            <a:r>
              <a:rPr lang="en-US" sz="2100" dirty="0" smtClean="0">
                <a:solidFill>
                  <a:srgbClr val="002060"/>
                </a:solidFill>
              </a:rPr>
              <a:t>dissemination </a:t>
            </a:r>
            <a:r>
              <a:rPr lang="en-US" sz="2100" dirty="0">
                <a:solidFill>
                  <a:srgbClr val="002060"/>
                </a:solidFill>
              </a:rPr>
              <a:t>and communication (EUSEA)</a:t>
            </a:r>
          </a:p>
          <a:p>
            <a:pPr marL="0" indent="0">
              <a:buNone/>
            </a:pPr>
            <a:r>
              <a:rPr lang="en-US" sz="2600" b="1" i="1" dirty="0" smtClean="0"/>
              <a:t>Afternoon</a:t>
            </a:r>
            <a:endParaRPr lang="en-US" sz="2600" b="1" i="1" dirty="0"/>
          </a:p>
          <a:p>
            <a:pPr marL="0" indent="0">
              <a:buNone/>
            </a:pPr>
            <a:r>
              <a:rPr lang="en-US" dirty="0" smtClean="0"/>
              <a:t>	</a:t>
            </a:r>
            <a:r>
              <a:rPr lang="en-US" sz="2100" dirty="0">
                <a:solidFill>
                  <a:srgbClr val="002060"/>
                </a:solidFill>
              </a:rPr>
              <a:t>School recruitment and other pending issues &amp; scheduling M19 to M36 (UOC)</a:t>
            </a:r>
            <a:endParaRPr lang="ca-ES" sz="2100" dirty="0">
              <a:solidFill>
                <a:srgbClr val="002060"/>
              </a:solidFill>
            </a:endParaRPr>
          </a:p>
          <a:p>
            <a:pPr marL="0" indent="0">
              <a:buNone/>
            </a:pPr>
            <a:endParaRPr lang="ca-ES" dirty="0"/>
          </a:p>
        </p:txBody>
      </p:sp>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970783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idor de contingut 2"/>
          <p:cNvSpPr>
            <a:spLocks noGrp="1"/>
          </p:cNvSpPr>
          <p:nvPr>
            <p:ph idx="1"/>
          </p:nvPr>
        </p:nvSpPr>
        <p:spPr>
          <a:xfrm>
            <a:off x="324853" y="249488"/>
            <a:ext cx="11442032" cy="6030996"/>
          </a:xfrm>
        </p:spPr>
        <p:txBody>
          <a:bodyPr>
            <a:normAutofit fontScale="77500" lnSpcReduction="20000"/>
          </a:bodyPr>
          <a:lstStyle/>
          <a:p>
            <a:pPr marL="0" indent="0">
              <a:buNone/>
            </a:pPr>
            <a:r>
              <a:rPr lang="en-US" sz="3500" b="1" dirty="0" smtClean="0">
                <a:solidFill>
                  <a:srgbClr val="CC0099"/>
                </a:solidFill>
              </a:rPr>
              <a:t>Wednesday</a:t>
            </a:r>
            <a:endParaRPr lang="en-US" sz="3500" b="1" dirty="0">
              <a:solidFill>
                <a:srgbClr val="CC0099"/>
              </a:solidFill>
            </a:endParaRPr>
          </a:p>
          <a:p>
            <a:pPr marL="0" indent="0">
              <a:buNone/>
            </a:pPr>
            <a:r>
              <a:rPr lang="en-US" sz="2600" b="1" i="1" dirty="0" smtClean="0"/>
              <a:t>2</a:t>
            </a:r>
            <a:r>
              <a:rPr lang="en-US" sz="2600" b="1" i="1" baseline="30000" dirty="0" smtClean="0"/>
              <a:t>nd</a:t>
            </a:r>
            <a:r>
              <a:rPr lang="en-US" sz="2600" b="1" i="1" dirty="0" smtClean="0"/>
              <a:t> General </a:t>
            </a:r>
            <a:r>
              <a:rPr lang="en-US" sz="2600" b="1" i="1" dirty="0"/>
              <a:t>Assembly  </a:t>
            </a:r>
            <a:r>
              <a:rPr lang="en-US" sz="2600" dirty="0"/>
              <a:t>**1 representative from each partner organization**: </a:t>
            </a:r>
            <a:endParaRPr lang="ca-ES" sz="2600" dirty="0"/>
          </a:p>
          <a:p>
            <a:pPr marL="0" lvl="0" indent="0">
              <a:buNone/>
            </a:pPr>
            <a:r>
              <a:rPr lang="en-US" dirty="0" smtClean="0"/>
              <a:t>	</a:t>
            </a:r>
            <a:r>
              <a:rPr lang="en-US" sz="2500" dirty="0">
                <a:solidFill>
                  <a:srgbClr val="002060"/>
                </a:solidFill>
              </a:rPr>
              <a:t>Participatory workshops in each case study</a:t>
            </a:r>
            <a:endParaRPr lang="ca-ES" sz="2500" dirty="0">
              <a:solidFill>
                <a:srgbClr val="002060"/>
              </a:solidFill>
            </a:endParaRPr>
          </a:p>
          <a:p>
            <a:pPr marL="0" lvl="0" indent="0">
              <a:buNone/>
            </a:pPr>
            <a:r>
              <a:rPr lang="en-US" sz="2500" dirty="0">
                <a:solidFill>
                  <a:srgbClr val="002060"/>
                </a:solidFill>
              </a:rPr>
              <a:t>	ECRs recruitment in each case study</a:t>
            </a:r>
            <a:endParaRPr lang="ca-ES" sz="2500" dirty="0">
              <a:solidFill>
                <a:srgbClr val="002060"/>
              </a:solidFill>
            </a:endParaRPr>
          </a:p>
          <a:p>
            <a:pPr marL="0" lvl="0" indent="0">
              <a:buNone/>
            </a:pPr>
            <a:r>
              <a:rPr lang="en-US" sz="2500" dirty="0">
                <a:solidFill>
                  <a:srgbClr val="002060"/>
                </a:solidFill>
              </a:rPr>
              <a:t>	Case studies’ coordination of each WP tasks</a:t>
            </a:r>
            <a:endParaRPr lang="ca-ES" sz="2500" dirty="0">
              <a:solidFill>
                <a:srgbClr val="002060"/>
              </a:solidFill>
            </a:endParaRPr>
          </a:p>
          <a:p>
            <a:pPr marL="0" lvl="0" indent="0">
              <a:buNone/>
            </a:pPr>
            <a:r>
              <a:rPr lang="en-US" sz="2500" dirty="0">
                <a:solidFill>
                  <a:srgbClr val="002060"/>
                </a:solidFill>
              </a:rPr>
              <a:t>	Final conference date</a:t>
            </a:r>
            <a:endParaRPr lang="ca-ES" sz="2500" dirty="0">
              <a:solidFill>
                <a:srgbClr val="002060"/>
              </a:solidFill>
            </a:endParaRPr>
          </a:p>
          <a:p>
            <a:pPr marL="0" lvl="0" indent="0">
              <a:buNone/>
            </a:pPr>
            <a:r>
              <a:rPr lang="en-US" sz="2500" dirty="0">
                <a:solidFill>
                  <a:srgbClr val="002060"/>
                </a:solidFill>
              </a:rPr>
              <a:t>	Reporting: structure, timing, edition</a:t>
            </a:r>
            <a:endParaRPr lang="ca-ES" sz="2500" dirty="0">
              <a:solidFill>
                <a:srgbClr val="002060"/>
              </a:solidFill>
            </a:endParaRPr>
          </a:p>
          <a:p>
            <a:pPr marL="0" lvl="0" indent="0">
              <a:buNone/>
            </a:pPr>
            <a:r>
              <a:rPr lang="en-US" sz="2500" dirty="0">
                <a:solidFill>
                  <a:srgbClr val="002060"/>
                </a:solidFill>
              </a:rPr>
              <a:t>	Next payment</a:t>
            </a:r>
            <a:endParaRPr lang="ca-ES" sz="2500" dirty="0">
              <a:solidFill>
                <a:srgbClr val="002060"/>
              </a:solidFill>
            </a:endParaRPr>
          </a:p>
          <a:p>
            <a:pPr marL="0" lvl="0" indent="0">
              <a:buNone/>
            </a:pPr>
            <a:r>
              <a:rPr lang="en-US" sz="2500" dirty="0">
                <a:solidFill>
                  <a:srgbClr val="002060"/>
                </a:solidFill>
              </a:rPr>
              <a:t>	Results’ dissemination and communication plan: definition of a PERFORM dissemination </a:t>
            </a:r>
            <a:r>
              <a:rPr lang="en-US" sz="2500" dirty="0" smtClean="0">
                <a:solidFill>
                  <a:srgbClr val="002060"/>
                </a:solidFill>
              </a:rPr>
              <a:t>activity </a:t>
            </a:r>
            <a:r>
              <a:rPr lang="en-US" sz="2500" dirty="0">
                <a:solidFill>
                  <a:srgbClr val="002060"/>
                </a:solidFill>
              </a:rPr>
              <a:t>and </a:t>
            </a:r>
            <a:r>
              <a:rPr lang="en-US" sz="2500" dirty="0" smtClean="0">
                <a:solidFill>
                  <a:srgbClr val="002060"/>
                </a:solidFill>
              </a:rPr>
              <a:t>	responsibility </a:t>
            </a:r>
            <a:r>
              <a:rPr lang="en-US" sz="2500" dirty="0">
                <a:solidFill>
                  <a:srgbClr val="002060"/>
                </a:solidFill>
              </a:rPr>
              <a:t>to communicate it to the parties</a:t>
            </a:r>
          </a:p>
          <a:p>
            <a:pPr marL="0" lvl="0" indent="0">
              <a:buNone/>
            </a:pPr>
            <a:endParaRPr lang="en-US" dirty="0" smtClean="0"/>
          </a:p>
          <a:p>
            <a:pPr marL="0" lvl="0" indent="0">
              <a:buNone/>
            </a:pPr>
            <a:r>
              <a:rPr lang="en-US" sz="2600" b="1" i="1" dirty="0" smtClean="0"/>
              <a:t>4</a:t>
            </a:r>
            <a:r>
              <a:rPr lang="en-US" sz="2600" b="1" i="1" baseline="30000" dirty="0" smtClean="0"/>
              <a:t>th</a:t>
            </a:r>
            <a:r>
              <a:rPr lang="en-US" sz="2600" b="1" i="1" dirty="0" smtClean="0"/>
              <a:t> Steering </a:t>
            </a:r>
            <a:r>
              <a:rPr lang="en-US" sz="2600" b="1" i="1" dirty="0"/>
              <a:t>Committee </a:t>
            </a:r>
            <a:r>
              <a:rPr lang="en-US" sz="2600" dirty="0"/>
              <a:t>**only WP leaders**:</a:t>
            </a:r>
            <a:endParaRPr lang="ca-ES" sz="2600" dirty="0"/>
          </a:p>
          <a:p>
            <a:pPr marL="0" indent="0">
              <a:buNone/>
            </a:pPr>
            <a:r>
              <a:rPr lang="en-US" dirty="0"/>
              <a:t>	</a:t>
            </a:r>
            <a:r>
              <a:rPr lang="en-US" sz="2500" dirty="0">
                <a:solidFill>
                  <a:srgbClr val="002060"/>
                </a:solidFill>
              </a:rPr>
              <a:t>WP1 AB evaluation process: selection of deliverables to send to each member, timing, </a:t>
            </a:r>
            <a:r>
              <a:rPr lang="en-US" sz="2500" dirty="0" smtClean="0">
                <a:solidFill>
                  <a:srgbClr val="002060"/>
                </a:solidFill>
              </a:rPr>
              <a:t>guidelines </a:t>
            </a:r>
            <a:r>
              <a:rPr lang="en-US" sz="2500" dirty="0">
                <a:solidFill>
                  <a:srgbClr val="002060"/>
                </a:solidFill>
              </a:rPr>
              <a:t>for the </a:t>
            </a:r>
            <a:r>
              <a:rPr lang="en-US" sz="2500" dirty="0" smtClean="0">
                <a:solidFill>
                  <a:srgbClr val="002060"/>
                </a:solidFill>
              </a:rPr>
              <a:t>	evaluation</a:t>
            </a:r>
            <a:endParaRPr lang="ca-ES" sz="2500" dirty="0">
              <a:solidFill>
                <a:srgbClr val="002060"/>
              </a:solidFill>
            </a:endParaRPr>
          </a:p>
          <a:p>
            <a:pPr marL="0" indent="0">
              <a:buNone/>
            </a:pPr>
            <a:r>
              <a:rPr lang="en-US" sz="2500" dirty="0">
                <a:solidFill>
                  <a:srgbClr val="002060"/>
                </a:solidFill>
              </a:rPr>
              <a:t>	WP2-WP3-WP4 coordination of activities in each case study</a:t>
            </a:r>
            <a:endParaRPr lang="ca-ES" sz="2500" dirty="0">
              <a:solidFill>
                <a:srgbClr val="002060"/>
              </a:solidFill>
            </a:endParaRPr>
          </a:p>
          <a:p>
            <a:pPr marL="0" indent="0">
              <a:buNone/>
            </a:pPr>
            <a:r>
              <a:rPr lang="en-US" sz="2500" dirty="0">
                <a:solidFill>
                  <a:srgbClr val="002060"/>
                </a:solidFill>
              </a:rPr>
              <a:t>	WP5 – WP6 coordination for the final conference</a:t>
            </a:r>
            <a:endParaRPr lang="ca-ES" sz="2500" dirty="0">
              <a:solidFill>
                <a:srgbClr val="002060"/>
              </a:solidFill>
            </a:endParaRPr>
          </a:p>
          <a:p>
            <a:pPr marL="0" indent="0">
              <a:buNone/>
            </a:pPr>
            <a:r>
              <a:rPr lang="en-US" sz="2500" dirty="0">
                <a:solidFill>
                  <a:srgbClr val="002060"/>
                </a:solidFill>
              </a:rPr>
              <a:t>	WP1-WP6 coordination for dissemination actions</a:t>
            </a:r>
            <a:endParaRPr lang="ca-ES" sz="2500" dirty="0">
              <a:solidFill>
                <a:srgbClr val="002060"/>
              </a:solidFill>
            </a:endParaRPr>
          </a:p>
          <a:p>
            <a:pPr marL="0" indent="0">
              <a:buNone/>
            </a:pPr>
            <a:r>
              <a:rPr lang="en-US" sz="2500" dirty="0">
                <a:solidFill>
                  <a:srgbClr val="002060"/>
                </a:solidFill>
              </a:rPr>
              <a:t>	Preparation of the evaluation meeting with the P.O. and external reviewer on April 26th</a:t>
            </a:r>
            <a:endParaRPr lang="ca-ES" sz="2500" dirty="0">
              <a:solidFill>
                <a:srgbClr val="002060"/>
              </a:solidFill>
            </a:endParaRPr>
          </a:p>
          <a:p>
            <a:pPr marL="0" lvl="0" indent="0">
              <a:buNone/>
            </a:pPr>
            <a:endParaRPr lang="ca-ES" dirty="0"/>
          </a:p>
          <a:p>
            <a:pPr marL="0" indent="0">
              <a:buNone/>
            </a:pPr>
            <a:endParaRPr lang="ca-ES" dirty="0"/>
          </a:p>
        </p:txBody>
      </p:sp>
      <p:sp>
        <p:nvSpPr>
          <p:cNvPr id="4" name="QuadreDeText 3"/>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227279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2265024"/>
            <a:ext cx="10777560" cy="2400657"/>
          </a:xfrm>
          <a:prstGeom prst="rect">
            <a:avLst/>
          </a:prstGeom>
          <a:noFill/>
        </p:spPr>
        <p:txBody>
          <a:bodyPr wrap="square" rtlCol="0">
            <a:spAutoFit/>
          </a:bodyPr>
          <a:lstStyle/>
          <a:p>
            <a:r>
              <a:rPr lang="en-IE" sz="2000" b="1" dirty="0" smtClean="0"/>
              <a:t>Many thanks for your accurate and timely contributions!</a:t>
            </a:r>
          </a:p>
          <a:p>
            <a:endParaRPr lang="en-IE" sz="2000" b="1" i="1" dirty="0"/>
          </a:p>
          <a:p>
            <a:pPr marL="285750" indent="-285750">
              <a:buFont typeface="Arial" panose="020B0604020202020204" pitchFamily="34" charset="0"/>
              <a:buChar char="•"/>
            </a:pPr>
            <a:r>
              <a:rPr lang="en-IE" dirty="0" smtClean="0">
                <a:solidFill>
                  <a:srgbClr val="002060"/>
                </a:solidFill>
              </a:rPr>
              <a:t>The </a:t>
            </a:r>
            <a:r>
              <a:rPr lang="en-IE" dirty="0" err="1" smtClean="0">
                <a:solidFill>
                  <a:srgbClr val="002060"/>
                </a:solidFill>
              </a:rPr>
              <a:t>intermid</a:t>
            </a:r>
            <a:r>
              <a:rPr lang="en-IE" dirty="0" smtClean="0">
                <a:solidFill>
                  <a:srgbClr val="002060"/>
                </a:solidFill>
              </a:rPr>
              <a:t> report was submitted on time</a:t>
            </a:r>
          </a:p>
          <a:p>
            <a:pPr marL="285750" indent="-285750">
              <a:buFont typeface="Arial" panose="020B0604020202020204" pitchFamily="34" charset="0"/>
              <a:buChar char="•"/>
            </a:pPr>
            <a:endParaRPr lang="en-IE" dirty="0" smtClean="0">
              <a:solidFill>
                <a:srgbClr val="002060"/>
              </a:solidFill>
            </a:endParaRPr>
          </a:p>
          <a:p>
            <a:pPr marL="285750" indent="-285750">
              <a:buFont typeface="Arial" panose="020B0604020202020204" pitchFamily="34" charset="0"/>
              <a:buChar char="•"/>
            </a:pPr>
            <a:r>
              <a:rPr lang="en-IE" dirty="0" smtClean="0">
                <a:solidFill>
                  <a:srgbClr val="002060"/>
                </a:solidFill>
              </a:rPr>
              <a:t>10 deliverables and 2 milestones were successfully achieved in this period (M1-M15)</a:t>
            </a:r>
          </a:p>
          <a:p>
            <a:pPr marL="285750" indent="-285750">
              <a:buFont typeface="Arial" panose="020B0604020202020204" pitchFamily="34" charset="0"/>
              <a:buChar char="•"/>
            </a:pPr>
            <a:endParaRPr lang="en-IE" dirty="0">
              <a:solidFill>
                <a:srgbClr val="002060"/>
              </a:solidFill>
            </a:endParaRPr>
          </a:p>
          <a:p>
            <a:endParaRPr lang="en-IE" sz="2000" i="1" dirty="0" smtClean="0">
              <a:solidFill>
                <a:srgbClr val="002060"/>
              </a:solidFill>
            </a:endParaRPr>
          </a:p>
          <a:p>
            <a:endParaRPr lang="en-IE" dirty="0" smtClean="0">
              <a:solidFill>
                <a:srgbClr val="002060"/>
              </a:solidFill>
            </a:endParaRPr>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101304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1716378"/>
            <a:ext cx="10885844" cy="3754874"/>
          </a:xfrm>
          <a:prstGeom prst="rect">
            <a:avLst/>
          </a:prstGeom>
          <a:noFill/>
        </p:spPr>
        <p:txBody>
          <a:bodyPr wrap="square" rtlCol="0">
            <a:spAutoFit/>
          </a:bodyPr>
          <a:lstStyle/>
          <a:p>
            <a:r>
              <a:rPr lang="en-IE" sz="2000" b="1" i="1" dirty="0" smtClean="0"/>
              <a:t>To improve for next reports (both internal and the final one to the EC)</a:t>
            </a:r>
          </a:p>
          <a:p>
            <a:endParaRPr lang="en-IE" sz="2000" i="1" dirty="0" smtClean="0">
              <a:solidFill>
                <a:srgbClr val="002060"/>
              </a:solidFill>
            </a:endParaRPr>
          </a:p>
          <a:p>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Each partner is responsible for the work conducted and must include its own contribution to each WP and Task in the technical report, don’t expect WP leaders or the CT will do it for you!</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Information included in the technical report must be formulated clearly enough to be understood by people not involved in the project, e.g., avoid the excessive use of acronyms.</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Provide records on your participation in dissemination and communication activities for the participant portal.</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Ensure the correspondence between your technical and financial reports.</a:t>
            </a:r>
            <a:endParaRPr lang="en-IE" dirty="0">
              <a:solidFill>
                <a:srgbClr val="002060"/>
              </a:solidFill>
            </a:endParaRPr>
          </a:p>
          <a:p>
            <a:pPr marL="342900" indent="-342900">
              <a:buFont typeface="Arial" panose="020B0604020202020204" pitchFamily="34" charset="0"/>
              <a:buChar char="•"/>
            </a:pPr>
            <a:endParaRPr lang="en-IE" dirty="0">
              <a:solidFill>
                <a:srgbClr val="002060"/>
              </a:solidFill>
            </a:endParaRPr>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1322253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1180795"/>
            <a:ext cx="10885844" cy="400110"/>
          </a:xfrm>
          <a:prstGeom prst="rect">
            <a:avLst/>
          </a:prstGeom>
          <a:noFill/>
        </p:spPr>
        <p:txBody>
          <a:bodyPr wrap="square" rtlCol="0">
            <a:spAutoFit/>
          </a:bodyPr>
          <a:lstStyle/>
          <a:p>
            <a:r>
              <a:rPr lang="en-IE" sz="2000" b="1" i="1" dirty="0" smtClean="0"/>
              <a:t>Financial expenses M1-M15 (executed vs. planned)</a:t>
            </a:r>
            <a:endParaRPr lang="en-IE" sz="2000" b="1" i="1" dirty="0"/>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graphicFrame>
        <p:nvGraphicFramePr>
          <p:cNvPr id="8" name="7 Tabla"/>
          <p:cNvGraphicFramePr>
            <a:graphicFrameLocks noGrp="1"/>
          </p:cNvGraphicFramePr>
          <p:nvPr/>
        </p:nvGraphicFramePr>
        <p:xfrm>
          <a:off x="1254035" y="1615440"/>
          <a:ext cx="9418318" cy="4589412"/>
        </p:xfrm>
        <a:graphic>
          <a:graphicData uri="http://schemas.openxmlformats.org/drawingml/2006/table">
            <a:tbl>
              <a:tblPr/>
              <a:tblGrid>
                <a:gridCol w="1486429"/>
                <a:gridCol w="1744170"/>
                <a:gridCol w="1744170"/>
                <a:gridCol w="1489381"/>
                <a:gridCol w="1489381"/>
                <a:gridCol w="1464787"/>
              </a:tblGrid>
              <a:tr h="183576">
                <a:tc rowSpan="2">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dirty="0">
                          <a:latin typeface="Cambria"/>
                          <a:ea typeface="Calibri"/>
                          <a:cs typeface="Arial"/>
                        </a:rPr>
                        <a:t>Partner</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Executed (% of total budget)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67153">
                <a:tc vMerge="1">
                  <a:txBody>
                    <a:bodyPr/>
                    <a:lstStyle/>
                    <a:p>
                      <a:endParaRPr lang="es-ES"/>
                    </a:p>
                  </a:txBody>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Personnel costs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Subcontracting</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Other direct costs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Overheads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Total</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UOC</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52,036.24€ (38.25%)</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3,718.58€ (15.37%)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13,938.71€ (34.80%)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69,693.53€ (34.80%)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TBVT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43,260€ (22.89%)</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2,841€ </a:t>
                      </a:r>
                      <a:endParaRPr lang="es-ES" sz="1100">
                        <a:latin typeface="Cambria"/>
                        <a:ea typeface="Calibri"/>
                        <a:cs typeface="Times New Roman"/>
                      </a:endParaRPr>
                    </a:p>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(28.41%)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4,890.90€ (12.08%)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12,037.73€ (20.98%)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63,029.63€ (21.23%)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UoB</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50,178.98€ (26.07%)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12,817.13€ (27.96%)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15,749.03€ (26.43%)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78,745.14€ (26.43%)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SMS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dirty="0">
                          <a:latin typeface="Cambria"/>
                          <a:ea typeface="Calibri"/>
                          <a:cs typeface="Arial"/>
                        </a:rPr>
                        <a:t>24,971.70€ (34.59%)</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7,103.84€ (72.49%)</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8,018.89€ (39.12%)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40,094.43€ (39.12%)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UoW</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49,650.67€ (32.46%)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0€                    (0.0%)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dirty="0">
                          <a:latin typeface="Cambria"/>
                          <a:ea typeface="Calibri"/>
                          <a:cs typeface="Arial"/>
                        </a:rPr>
                        <a:t>4,696.29€ (16.44%)</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13,586.74€ (29.94%)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67,933.70€ (26.97%)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AJA</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10,270.32€ (25.23%)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2,820.27€ (76.22%)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3,272.65€ (29.48%)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16,363.24€ (29.48%)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TRACES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65,524.76€ (68.25%)</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7,565.24€ (93.40%)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18,272.50€ (70.21%)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91,362.50€ (70.21%)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UNESCO</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42,938.57€ (39.04%)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35,609.08€ (31.24%)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19,636.91€ (35.07%)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98,184.56€ (35.07%)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EUSEA</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18,105€ (14.37%)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6,418.02€ (35.66%)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6,130.76€ (17.03%)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30,653.78€ (17.03%)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UAB</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55,614.03€ (44.97%)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5,744.71€ (15.09%)</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15,339.69€ (37.93%)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spc="-15">
                          <a:latin typeface="Cambria"/>
                          <a:ea typeface="Calibri"/>
                          <a:cs typeface="Arial"/>
                        </a:rPr>
                        <a:t>76,698.43€ (37.93%)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53">
                <a:tc>
                  <a:txBody>
                    <a:bodyPr/>
                    <a:lstStyle/>
                    <a:p>
                      <a:pP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i="1">
                          <a:latin typeface="Cambria"/>
                          <a:ea typeface="Calibri"/>
                          <a:cs typeface="Arial"/>
                        </a:rPr>
                        <a:t>Total</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dirty="0">
                          <a:latin typeface="Cambria"/>
                          <a:ea typeface="Calibri"/>
                          <a:cs typeface="Arial"/>
                        </a:rPr>
                        <a:t>412,550.27€ (49.92%)</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2,841.00€ (8.84%)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91,384.06€ (38.17%)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a:latin typeface="Cambria"/>
                          <a:ea typeface="Calibri"/>
                          <a:cs typeface="Arial"/>
                        </a:rPr>
                        <a:t>125,983.58€ (47.28%)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spc="-15" dirty="0">
                          <a:latin typeface="Cambria"/>
                          <a:ea typeface="Calibri"/>
                          <a:cs typeface="Arial"/>
                        </a:rPr>
                        <a:t>632,758.91€ (31.68%)</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Rectángulo redondeado 1"/>
          <p:cNvSpPr/>
          <p:nvPr/>
        </p:nvSpPr>
        <p:spPr>
          <a:xfrm>
            <a:off x="9213667" y="4310745"/>
            <a:ext cx="1458686" cy="370113"/>
          </a:xfrm>
          <a:prstGeom prst="round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9" name="Rectángulo redondeado 8"/>
          <p:cNvSpPr/>
          <p:nvPr/>
        </p:nvSpPr>
        <p:spPr>
          <a:xfrm>
            <a:off x="9213667" y="5056412"/>
            <a:ext cx="1458686" cy="370113"/>
          </a:xfrm>
          <a:prstGeom prst="round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10" name="Rectángulo redondeado 9"/>
          <p:cNvSpPr/>
          <p:nvPr/>
        </p:nvSpPr>
        <p:spPr>
          <a:xfrm>
            <a:off x="9213667" y="2456910"/>
            <a:ext cx="1458686" cy="370113"/>
          </a:xfrm>
          <a:prstGeom prst="round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xmlns="" val="4088093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1246110"/>
            <a:ext cx="10885844" cy="400110"/>
          </a:xfrm>
          <a:prstGeom prst="rect">
            <a:avLst/>
          </a:prstGeom>
          <a:noFill/>
        </p:spPr>
        <p:txBody>
          <a:bodyPr wrap="square" rtlCol="0">
            <a:spAutoFit/>
          </a:bodyPr>
          <a:lstStyle/>
          <a:p>
            <a:r>
              <a:rPr lang="en-IE" sz="2000" b="1" i="1" dirty="0" smtClean="0"/>
              <a:t>Effort M1-M15 (executed vs. planned)</a:t>
            </a:r>
            <a:endParaRPr lang="en-IE" sz="2000" b="1" i="1" dirty="0"/>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graphicFrame>
        <p:nvGraphicFramePr>
          <p:cNvPr id="9" name="8 Tabla"/>
          <p:cNvGraphicFramePr>
            <a:graphicFrameLocks noGrp="1"/>
          </p:cNvGraphicFramePr>
          <p:nvPr/>
        </p:nvGraphicFramePr>
        <p:xfrm>
          <a:off x="770708" y="1737364"/>
          <a:ext cx="9757954" cy="4545869"/>
        </p:xfrm>
        <a:graphic>
          <a:graphicData uri="http://schemas.openxmlformats.org/drawingml/2006/table">
            <a:tbl>
              <a:tblPr/>
              <a:tblGrid>
                <a:gridCol w="1175549"/>
                <a:gridCol w="1284340"/>
                <a:gridCol w="1292397"/>
                <a:gridCol w="1292397"/>
                <a:gridCol w="1278295"/>
                <a:gridCol w="1110072"/>
                <a:gridCol w="1162452"/>
                <a:gridCol w="1162452"/>
              </a:tblGrid>
              <a:tr h="261803">
                <a:tc rowSpan="2">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dirty="0">
                          <a:latin typeface="Cambria"/>
                          <a:ea typeface="Calibri"/>
                          <a:cs typeface="Arial"/>
                        </a:rPr>
                        <a:t>Partner</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Executed (Planned whole project)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003">
                <a:tc vMerge="1">
                  <a:txBody>
                    <a:bodyPr/>
                    <a:lstStyle/>
                    <a:p>
                      <a:endParaRPr lang="es-ES"/>
                    </a:p>
                  </a:txBody>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WP1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WP2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WP3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WP4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WP5</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WP6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i="1">
                          <a:latin typeface="Cambria"/>
                          <a:ea typeface="Calibri"/>
                          <a:cs typeface="Arial"/>
                        </a:rPr>
                        <a:t>Total</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008">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UOC</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6.12 (12)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1.08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0.7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6.27 (22)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0.54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0.6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15.31 (42)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008">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TBVT</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0.5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10.2 (42)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0.71 (4)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0.69 (3)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0.1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0.16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12.36 (54)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003">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UoB</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0.2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0.37 (7)</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8.76 (31)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9.33 (43)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008">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SMS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0.88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10.27 (30)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0.94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0.3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0.08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0.68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13.15 (38)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003">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UoW</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0.55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0.88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1.19 (6)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3.3 (14)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0.77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6.69 (26)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003">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AJA</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0.55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dirty="0">
                          <a:latin typeface="Cambria"/>
                          <a:ea typeface="Calibri"/>
                          <a:cs typeface="Arial"/>
                        </a:rPr>
                        <a:t>0.17 (1)</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1.9 (6)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0.05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2.67 (10)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003">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TRACES</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0.47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14 (18)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0.04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0.39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dirty="0">
                          <a:latin typeface="Cambria"/>
                          <a:ea typeface="Calibri"/>
                          <a:cs typeface="Arial"/>
                        </a:rPr>
                        <a:t>0 (1)</a:t>
                      </a:r>
                      <a:endParaRPr lang="es-ES" sz="1100" dirty="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14.9 (24)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008">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UNESCO</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0.4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12 (15)</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0.09 (6)</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12.49 (22)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003">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EUSEA</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0.3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(0)</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2.72 (18)</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3.02 (21)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008">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UAB</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3.15 (4)</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0.3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0.76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14.84 (33)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0.1 (1)</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0.3 (2)</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a:latin typeface="Cambria"/>
                          <a:ea typeface="Calibri"/>
                          <a:cs typeface="Arial"/>
                        </a:rPr>
                        <a:t>19.45 (43)</a:t>
                      </a:r>
                      <a:endParaRPr lang="es-ES" sz="1100">
                        <a:latin typeface="Cambria"/>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008">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i="1">
                          <a:latin typeface="Cambria"/>
                          <a:ea typeface="Calibri"/>
                          <a:cs typeface="Arial"/>
                        </a:rPr>
                        <a:t>Total</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dirty="0">
                          <a:latin typeface="Cambria"/>
                          <a:ea typeface="Calibri"/>
                          <a:cs typeface="Arial"/>
                        </a:rPr>
                        <a:t>13.12 (24)</a:t>
                      </a:r>
                      <a:endParaRPr lang="es-ES" sz="1100" dirty="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37.27 (104)</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15           (53)</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25.79    (76)</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12.82 (28)</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a:latin typeface="Cambria"/>
                          <a:ea typeface="Calibri"/>
                          <a:cs typeface="Arial"/>
                        </a:rPr>
                        <a:t>5.37   (38)</a:t>
                      </a:r>
                      <a:endParaRPr lang="es-ES" sz="110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tabLst>
                          <a:tab pos="1036955" algn="l"/>
                          <a:tab pos="1494155" algn="l"/>
                          <a:tab pos="1951355" algn="l"/>
                          <a:tab pos="2131060" algn="l"/>
                          <a:tab pos="2408555" algn="l"/>
                          <a:tab pos="2865755" algn="l"/>
                          <a:tab pos="3322955" algn="l"/>
                          <a:tab pos="3780155" algn="l"/>
                          <a:tab pos="4237355" algn="l"/>
                          <a:tab pos="4694555" algn="l"/>
                          <a:tab pos="5151755" algn="l"/>
                          <a:tab pos="5608955" algn="l"/>
                          <a:tab pos="6066155" algn="l"/>
                          <a:tab pos="6523355" algn="l"/>
                          <a:tab pos="6980555" algn="l"/>
                          <a:tab pos="7437755" algn="l"/>
                          <a:tab pos="7894955" algn="l"/>
                          <a:tab pos="8352155" algn="l"/>
                          <a:tab pos="8809355" algn="l"/>
                          <a:tab pos="9266555" algn="l"/>
                          <a:tab pos="9723755" algn="l"/>
                          <a:tab pos="10180955" algn="l"/>
                          <a:tab pos="10638155" algn="l"/>
                          <a:tab pos="11095355" algn="l"/>
                          <a:tab pos="11552555" algn="l"/>
                          <a:tab pos="12009755" algn="l"/>
                          <a:tab pos="12466955" algn="l"/>
                          <a:tab pos="12924155" algn="l"/>
                          <a:tab pos="13381355" algn="l"/>
                          <a:tab pos="13838555" algn="l"/>
                        </a:tabLst>
                      </a:pPr>
                      <a:r>
                        <a:rPr lang="en-US" sz="1000" b="1" dirty="0">
                          <a:latin typeface="Cambria"/>
                          <a:ea typeface="Calibri"/>
                          <a:cs typeface="Arial"/>
                        </a:rPr>
                        <a:t>109.37 (323)</a:t>
                      </a:r>
                      <a:endParaRPr lang="es-ES" sz="1100" dirty="0">
                        <a:latin typeface="Cambria"/>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ángulo redondeado 9"/>
          <p:cNvSpPr/>
          <p:nvPr/>
        </p:nvSpPr>
        <p:spPr>
          <a:xfrm>
            <a:off x="3494314" y="4354286"/>
            <a:ext cx="6879772" cy="214841"/>
          </a:xfrm>
          <a:prstGeom prst="round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xmlns="" val="4088093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1520433"/>
            <a:ext cx="10885844" cy="3754874"/>
          </a:xfrm>
          <a:prstGeom prst="rect">
            <a:avLst/>
          </a:prstGeom>
          <a:noFill/>
        </p:spPr>
        <p:txBody>
          <a:bodyPr wrap="square" rtlCol="0">
            <a:spAutoFit/>
          </a:bodyPr>
          <a:lstStyle/>
          <a:p>
            <a:r>
              <a:rPr lang="en-IE" sz="2000" b="1" i="1" dirty="0" smtClean="0"/>
              <a:t>To consider for financial management in the next period</a:t>
            </a:r>
          </a:p>
          <a:p>
            <a:endParaRPr lang="en-IE" sz="2000" i="1" dirty="0" smtClean="0">
              <a:solidFill>
                <a:srgbClr val="002060"/>
              </a:solidFill>
            </a:endParaRPr>
          </a:p>
          <a:p>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Budget is an estimation, minor deviations between actual and planned expenses are ok but explanations are needed.</a:t>
            </a:r>
          </a:p>
          <a:p>
            <a:pPr marL="342900" indent="-342900">
              <a:buFont typeface="Arial" panose="020B0604020202020204" pitchFamily="34" charset="0"/>
              <a:buChar char="•"/>
            </a:pPr>
            <a:endParaRPr lang="en-IE" dirty="0" smtClean="0">
              <a:solidFill>
                <a:srgbClr val="002060"/>
              </a:solidFill>
            </a:endParaRPr>
          </a:p>
          <a:p>
            <a:pPr marL="342900" indent="-342900">
              <a:buFont typeface="Arial" panose="020B0604020202020204" pitchFamily="34" charset="0"/>
              <a:buChar char="•"/>
            </a:pPr>
            <a:r>
              <a:rPr lang="en-IE" dirty="0" smtClean="0">
                <a:solidFill>
                  <a:srgbClr val="002060"/>
                </a:solidFill>
              </a:rPr>
              <a:t>H2020 allows for budget transfer from one beneficiary to another (between partners).</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H2020 allows for budget transfer from one category to another (between personnel and other direct costs). </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H2020 allows for budget transfer within personnel costs (between WPs).</a:t>
            </a:r>
          </a:p>
          <a:p>
            <a:pPr marL="342900" indent="-342900">
              <a:buFont typeface="Arial" panose="020B0604020202020204" pitchFamily="34" charset="0"/>
              <a:buChar char="•"/>
            </a:pPr>
            <a:endParaRPr lang="en-IE" dirty="0">
              <a:solidFill>
                <a:srgbClr val="002060"/>
              </a:solidFill>
            </a:endParaRPr>
          </a:p>
          <a:p>
            <a:pPr marL="342900" indent="-342900">
              <a:buFont typeface="Arial" panose="020B0604020202020204" pitchFamily="34" charset="0"/>
              <a:buChar char="•"/>
            </a:pPr>
            <a:r>
              <a:rPr lang="en-IE" dirty="0" smtClean="0">
                <a:solidFill>
                  <a:srgbClr val="002060"/>
                </a:solidFill>
              </a:rPr>
              <a:t>An amendment is needed for subcontracting!</a:t>
            </a:r>
            <a:endParaRPr lang="en-IE" dirty="0">
              <a:solidFill>
                <a:srgbClr val="002060"/>
              </a:solidFill>
            </a:endParaRPr>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1743597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3" name="QuadreDeText 2"/>
          <p:cNvSpPr txBox="1"/>
          <p:nvPr/>
        </p:nvSpPr>
        <p:spPr>
          <a:xfrm>
            <a:off x="820882" y="600440"/>
            <a:ext cx="8214833" cy="584775"/>
          </a:xfrm>
          <a:prstGeom prst="rect">
            <a:avLst/>
          </a:prstGeom>
          <a:noFill/>
        </p:spPr>
        <p:txBody>
          <a:bodyPr wrap="square" rtlCol="0">
            <a:spAutoFit/>
          </a:bodyPr>
          <a:lstStyle/>
          <a:p>
            <a:pPr lvl="0"/>
            <a:r>
              <a:rPr lang="en-US" sz="3200" b="1" dirty="0" smtClean="0">
                <a:solidFill>
                  <a:srgbClr val="CC0099"/>
                </a:solidFill>
              </a:rPr>
              <a:t>Feedback </a:t>
            </a:r>
            <a:r>
              <a:rPr lang="en-US" sz="3200" b="1" dirty="0">
                <a:solidFill>
                  <a:srgbClr val="CC0099"/>
                </a:solidFill>
              </a:rPr>
              <a:t>of the technical and financial </a:t>
            </a:r>
            <a:r>
              <a:rPr lang="en-US" sz="3200" b="1" dirty="0" smtClean="0">
                <a:solidFill>
                  <a:srgbClr val="CC0099"/>
                </a:solidFill>
              </a:rPr>
              <a:t>report</a:t>
            </a:r>
            <a:r>
              <a:rPr lang="ca-ES" sz="3200" b="1" dirty="0">
                <a:solidFill>
                  <a:srgbClr val="CC0099"/>
                </a:solidFill>
              </a:rPr>
              <a:t> </a:t>
            </a:r>
            <a:endParaRPr lang="en-US" sz="3200" b="1" dirty="0" smtClean="0">
              <a:solidFill>
                <a:srgbClr val="CC0099"/>
              </a:solidFill>
            </a:endParaRPr>
          </a:p>
        </p:txBody>
      </p:sp>
      <p:sp>
        <p:nvSpPr>
          <p:cNvPr id="6" name="QuadreDeText 5"/>
          <p:cNvSpPr txBox="1"/>
          <p:nvPr/>
        </p:nvSpPr>
        <p:spPr>
          <a:xfrm>
            <a:off x="820882" y="1690252"/>
            <a:ext cx="10885844" cy="4308872"/>
          </a:xfrm>
          <a:prstGeom prst="rect">
            <a:avLst/>
          </a:prstGeom>
          <a:noFill/>
        </p:spPr>
        <p:txBody>
          <a:bodyPr wrap="square" rtlCol="0">
            <a:spAutoFit/>
          </a:bodyPr>
          <a:lstStyle/>
          <a:p>
            <a:r>
              <a:rPr lang="en-IE" sz="2000" b="1" i="1" dirty="0" smtClean="0"/>
              <a:t>To consider for next period: Actual and envisioned risks (Risk Management Plan)</a:t>
            </a:r>
          </a:p>
          <a:p>
            <a:endParaRPr lang="en-IE" sz="2000" i="1" dirty="0" smtClean="0">
              <a:solidFill>
                <a:srgbClr val="002060"/>
              </a:solidFill>
            </a:endParaRPr>
          </a:p>
          <a:p>
            <a:endParaRPr lang="en-IE" dirty="0" smtClean="0">
              <a:solidFill>
                <a:srgbClr val="002060"/>
              </a:solidFill>
            </a:endParaRPr>
          </a:p>
          <a:p>
            <a:pPr marL="342900" indent="-342900">
              <a:buFont typeface="Arial" panose="020B0604020202020204" pitchFamily="34" charset="0"/>
              <a:buChar char="•"/>
            </a:pPr>
            <a:r>
              <a:rPr lang="en-IE" b="1" dirty="0">
                <a:solidFill>
                  <a:srgbClr val="002060"/>
                </a:solidFill>
              </a:rPr>
              <a:t>Low participation of students in social media</a:t>
            </a:r>
            <a:r>
              <a:rPr lang="en-IE" dirty="0">
                <a:solidFill>
                  <a:srgbClr val="002060"/>
                </a:solidFill>
              </a:rPr>
              <a:t>:</a:t>
            </a:r>
          </a:p>
          <a:p>
            <a:r>
              <a:rPr lang="en-US" i="1" dirty="0">
                <a:solidFill>
                  <a:srgbClr val="002060"/>
                </a:solidFill>
              </a:rPr>
              <a:t>	If students do not participate in Twitter, University of Warwick will conduct qualitative interviews for 	assessment purposes by using a video conference and telephone calls in order to minimize cost. </a:t>
            </a:r>
            <a:endParaRPr lang="en-US" i="1" dirty="0" smtClean="0">
              <a:solidFill>
                <a:srgbClr val="002060"/>
              </a:solidFill>
            </a:endParaRPr>
          </a:p>
          <a:p>
            <a:endParaRPr lang="en-US" i="1" dirty="0" smtClean="0">
              <a:solidFill>
                <a:srgbClr val="002060"/>
              </a:solidFill>
            </a:endParaRPr>
          </a:p>
          <a:p>
            <a:pPr marL="342900" indent="-342900">
              <a:buFont typeface="Arial" panose="020B0604020202020204" pitchFamily="34" charset="0"/>
              <a:buChar char="•"/>
            </a:pPr>
            <a:r>
              <a:rPr lang="en-US" b="1" dirty="0">
                <a:solidFill>
                  <a:srgbClr val="002060"/>
                </a:solidFill>
              </a:rPr>
              <a:t>Lack of schools’ support to students and teachers participating in PERFORM</a:t>
            </a:r>
            <a:r>
              <a:rPr lang="en-IE" dirty="0">
                <a:solidFill>
                  <a:srgbClr val="002060"/>
                </a:solidFill>
              </a:rPr>
              <a:t>:</a:t>
            </a:r>
          </a:p>
          <a:p>
            <a:r>
              <a:rPr lang="en-US" i="1" dirty="0">
                <a:solidFill>
                  <a:srgbClr val="002060"/>
                </a:solidFill>
              </a:rPr>
              <a:t>	Case study coordinators promote schools’ engagement through </a:t>
            </a:r>
            <a:r>
              <a:rPr lang="en-US" i="1" dirty="0" err="1">
                <a:solidFill>
                  <a:srgbClr val="002060"/>
                </a:solidFill>
              </a:rPr>
              <a:t>organising</a:t>
            </a:r>
            <a:r>
              <a:rPr lang="en-US" i="1" dirty="0">
                <a:solidFill>
                  <a:srgbClr val="002060"/>
                </a:solidFill>
              </a:rPr>
              <a:t> promotional meetings with 	schools in order to explain the benefits of the project. They also keep smooth communication with school 	principals to discuss any potential barrier and tackle it as soon as it is identified. </a:t>
            </a:r>
          </a:p>
          <a:p>
            <a:r>
              <a:rPr lang="en-US" i="1" dirty="0">
                <a:solidFill>
                  <a:srgbClr val="002060"/>
                </a:solidFill>
              </a:rPr>
              <a:t>	In Spain, schools’ participation is encouraged by providing them with educational material.</a:t>
            </a:r>
          </a:p>
          <a:p>
            <a:r>
              <a:rPr lang="en-US" i="1" dirty="0">
                <a:solidFill>
                  <a:srgbClr val="002060"/>
                </a:solidFill>
              </a:rPr>
              <a:t>	UNESCO offers official recognition for participating schools in the three countries.</a:t>
            </a:r>
          </a:p>
          <a:p>
            <a:endParaRPr lang="en-US" i="1" dirty="0">
              <a:solidFill>
                <a:srgbClr val="002060"/>
              </a:solidFill>
            </a:endParaRPr>
          </a:p>
          <a:p>
            <a:endParaRPr lang="en-IE" i="1" dirty="0">
              <a:solidFill>
                <a:srgbClr val="002060"/>
              </a:solidFill>
            </a:endParaRPr>
          </a:p>
        </p:txBody>
      </p:sp>
      <p:sp>
        <p:nvSpPr>
          <p:cNvPr id="7" name="QuadreDeText 6"/>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10-12th, 2017 ·</a:t>
            </a:r>
            <a:endParaRPr lang="ca-ES" sz="1400" dirty="0"/>
          </a:p>
        </p:txBody>
      </p:sp>
    </p:spTree>
    <p:extLst>
      <p:ext uri="{BB962C8B-B14F-4D97-AF65-F5344CB8AC3E}">
        <p14:creationId xmlns:p14="http://schemas.microsoft.com/office/powerpoint/2010/main" xmlns="" val="2789181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l'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1259</Words>
  <Application>Microsoft Office PowerPoint</Application>
  <PresentationFormat>Personalizado</PresentationFormat>
  <Paragraphs>291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l'Office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Company>UOC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 del PowerPoint</dc:title>
  <dc:creator>Marina Di Masso Tarditti</dc:creator>
  <cp:lastModifiedBy>Marina Di Masso</cp:lastModifiedBy>
  <cp:revision>33</cp:revision>
  <dcterms:created xsi:type="dcterms:W3CDTF">2017-03-01T11:42:27Z</dcterms:created>
  <dcterms:modified xsi:type="dcterms:W3CDTF">2017-04-04T09:44:19Z</dcterms:modified>
</cp:coreProperties>
</file>