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33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ítol 1"/>
          <p:cNvSpPr>
            <a:spLocks noGrp="1"/>
          </p:cNvSpPr>
          <p:nvPr>
            <p:ph type="ctrTitle"/>
          </p:nvPr>
        </p:nvSpPr>
        <p:spPr>
          <a:xfrm>
            <a:off x="1524000" y="1122363"/>
            <a:ext cx="9144000" cy="2387600"/>
          </a:xfrm>
        </p:spPr>
        <p:txBody>
          <a:bodyPr anchor="b"/>
          <a:lstStyle>
            <a:lvl1pPr algn="ctr">
              <a:defRPr sz="6000"/>
            </a:lvl1pPr>
          </a:lstStyle>
          <a:p>
            <a:r>
              <a:rPr lang="ca-ES" smtClean="0"/>
              <a:t>Feu clic aquí per editar l'estil</a:t>
            </a:r>
            <a:endParaRPr lang="ca-ES"/>
          </a:p>
        </p:txBody>
      </p:sp>
      <p:sp>
        <p:nvSpPr>
          <p:cNvPr id="3" name="Subtíto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a-ES" smtClean="0"/>
              <a:t>Feu clic aquí per editar l'estil de subtítols del patró.</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48167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text vertical 2"/>
          <p:cNvSpPr>
            <a:spLocks noGrp="1"/>
          </p:cNvSpPr>
          <p:nvPr>
            <p:ph type="body" orient="vert" idx="1"/>
          </p:nvPr>
        </p:nvSpPr>
        <p:spPr/>
        <p:txBody>
          <a:bodyPr vert="eaVert"/>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85947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8724900" y="365125"/>
            <a:ext cx="2628900" cy="5811838"/>
          </a:xfrm>
        </p:spPr>
        <p:txBody>
          <a:bodyPr vert="eaVert"/>
          <a:lstStyle/>
          <a:p>
            <a:r>
              <a:rPr lang="ca-ES" smtClean="0"/>
              <a:t>Feu clic aquí per editar l'estil</a:t>
            </a:r>
            <a:endParaRPr lang="ca-ES"/>
          </a:p>
        </p:txBody>
      </p:sp>
      <p:sp>
        <p:nvSpPr>
          <p:cNvPr id="3" name="Contenidor de text vertical 2"/>
          <p:cNvSpPr>
            <a:spLocks noGrp="1"/>
          </p:cNvSpPr>
          <p:nvPr>
            <p:ph type="body" orient="vert" idx="1"/>
          </p:nvPr>
        </p:nvSpPr>
        <p:spPr>
          <a:xfrm>
            <a:off x="838200" y="365125"/>
            <a:ext cx="7734300" cy="5811838"/>
          </a:xfrm>
        </p:spPr>
        <p:txBody>
          <a:bodyPr vert="eaVert"/>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96956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idx="1"/>
          </p:nvPr>
        </p:nvSpPr>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17712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831850" y="1709738"/>
            <a:ext cx="10515600" cy="2852737"/>
          </a:xfrm>
        </p:spPr>
        <p:txBody>
          <a:bodyPr anchor="b"/>
          <a:lstStyle>
            <a:lvl1pPr>
              <a:defRPr sz="6000"/>
            </a:lvl1pPr>
          </a:lstStyle>
          <a:p>
            <a:r>
              <a:rPr lang="ca-ES" smtClean="0"/>
              <a:t>Feu clic aquí per editar l'estil</a:t>
            </a:r>
            <a:endParaRPr lang="ca-ES"/>
          </a:p>
        </p:txBody>
      </p:sp>
      <p:sp>
        <p:nvSpPr>
          <p:cNvPr id="3" name="Contenidor d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a-ES" smtClean="0"/>
              <a:t>Feu clic aquí per editar estils</a:t>
            </a:r>
          </a:p>
        </p:txBody>
      </p:sp>
      <p:sp>
        <p:nvSpPr>
          <p:cNvPr id="4" name="Contenidor de data 3"/>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63786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sz="half" idx="1"/>
          </p:nvPr>
        </p:nvSpPr>
        <p:spPr>
          <a:xfrm>
            <a:off x="838200" y="1825625"/>
            <a:ext cx="5181600" cy="435133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6172200" y="1825625"/>
            <a:ext cx="5181600" cy="435133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data 4"/>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260771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839788" y="365125"/>
            <a:ext cx="10515600" cy="1325563"/>
          </a:xfrm>
        </p:spPr>
        <p:txBody>
          <a:bodyPr/>
          <a:lstStyle/>
          <a:p>
            <a:r>
              <a:rPr lang="ca-ES" smtClean="0"/>
              <a:t>Feu clic aquí per editar l'estil</a:t>
            </a:r>
            <a:endParaRPr lang="ca-ES"/>
          </a:p>
        </p:txBody>
      </p:sp>
      <p:sp>
        <p:nvSpPr>
          <p:cNvPr id="3" name="Contenidor d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estils</a:t>
            </a:r>
          </a:p>
        </p:txBody>
      </p:sp>
      <p:sp>
        <p:nvSpPr>
          <p:cNvPr id="4" name="Contenidor de contingut 3"/>
          <p:cNvSpPr>
            <a:spLocks noGrp="1"/>
          </p:cNvSpPr>
          <p:nvPr>
            <p:ph sz="half" idx="2"/>
          </p:nvPr>
        </p:nvSpPr>
        <p:spPr>
          <a:xfrm>
            <a:off x="839788" y="2505075"/>
            <a:ext cx="5157787" cy="368458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estils</a:t>
            </a:r>
          </a:p>
        </p:txBody>
      </p:sp>
      <p:sp>
        <p:nvSpPr>
          <p:cNvPr id="6" name="Contenidor de contingut 5"/>
          <p:cNvSpPr>
            <a:spLocks noGrp="1"/>
          </p:cNvSpPr>
          <p:nvPr>
            <p:ph sz="quarter" idx="4"/>
          </p:nvPr>
        </p:nvSpPr>
        <p:spPr>
          <a:xfrm>
            <a:off x="6172200" y="2505075"/>
            <a:ext cx="5183188" cy="368458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7" name="Contenidor de data 6"/>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8" name="Contenidor de peu de pàgina 7"/>
          <p:cNvSpPr>
            <a:spLocks noGrp="1"/>
          </p:cNvSpPr>
          <p:nvPr>
            <p:ph type="ftr" sz="quarter" idx="11"/>
          </p:nvPr>
        </p:nvSpPr>
        <p:spPr/>
        <p:txBody>
          <a:bodyPr/>
          <a:lstStyle/>
          <a:p>
            <a:endParaRPr lang="ca-ES"/>
          </a:p>
        </p:txBody>
      </p:sp>
      <p:sp>
        <p:nvSpPr>
          <p:cNvPr id="9" name="Contenidor de número de diapositiva 8"/>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65748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data 2"/>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4" name="Contenidor de peu de pàgina 3"/>
          <p:cNvSpPr>
            <a:spLocks noGrp="1"/>
          </p:cNvSpPr>
          <p:nvPr>
            <p:ph type="ftr" sz="quarter" idx="11"/>
          </p:nvPr>
        </p:nvSpPr>
        <p:spPr/>
        <p:txBody>
          <a:bodyPr/>
          <a:lstStyle/>
          <a:p>
            <a:endParaRPr lang="ca-ES"/>
          </a:p>
        </p:txBody>
      </p:sp>
      <p:sp>
        <p:nvSpPr>
          <p:cNvPr id="5" name="Contenidor de número de diapositiva 4"/>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27217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Contenidor de data 1"/>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3" name="Contenidor de peu de pàgina 2"/>
          <p:cNvSpPr>
            <a:spLocks noGrp="1"/>
          </p:cNvSpPr>
          <p:nvPr>
            <p:ph type="ftr" sz="quarter" idx="11"/>
          </p:nvPr>
        </p:nvSpPr>
        <p:spPr/>
        <p:txBody>
          <a:bodyPr/>
          <a:lstStyle/>
          <a:p>
            <a:endParaRPr lang="ca-ES"/>
          </a:p>
        </p:txBody>
      </p:sp>
      <p:sp>
        <p:nvSpPr>
          <p:cNvPr id="4" name="Contenidor de número de diapositiva 3"/>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57235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e contingut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Feu clic aquí per editar estils</a:t>
            </a:r>
          </a:p>
        </p:txBody>
      </p:sp>
      <p:sp>
        <p:nvSpPr>
          <p:cNvPr id="5" name="Contenidor de data 4"/>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67623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imat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Feu clic aquí per editar estils</a:t>
            </a:r>
          </a:p>
        </p:txBody>
      </p:sp>
      <p:sp>
        <p:nvSpPr>
          <p:cNvPr id="5" name="Contenidor de data 4"/>
          <p:cNvSpPr>
            <a:spLocks noGrp="1"/>
          </p:cNvSpPr>
          <p:nvPr>
            <p:ph type="dt" sz="half" idx="10"/>
          </p:nvPr>
        </p:nvSpPr>
        <p:spPr/>
        <p:txBody>
          <a:bodyPr/>
          <a:lstStyle/>
          <a:p>
            <a:fld id="{32BD72E4-7CCA-4CE3-88F4-3D9F1B25F83C}" type="datetimeFigureOut">
              <a:rPr lang="ca-ES" smtClean="0"/>
              <a:pPr/>
              <a:t>24/04/2017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42845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títo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a-ES" smtClean="0"/>
              <a:t>Feu clic aquí per editar l'estil</a:t>
            </a:r>
            <a:endParaRPr lang="ca-ES"/>
          </a:p>
        </p:txBody>
      </p:sp>
      <p:sp>
        <p:nvSpPr>
          <p:cNvPr id="3" name="Contenidor d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D72E4-7CCA-4CE3-88F4-3D9F1B25F83C}" type="datetimeFigureOut">
              <a:rPr lang="ca-ES" smtClean="0"/>
              <a:pPr/>
              <a:t>24/04/2017</a:t>
            </a:fld>
            <a:endParaRPr lang="ca-ES"/>
          </a:p>
        </p:txBody>
      </p:sp>
      <p:sp>
        <p:nvSpPr>
          <p:cNvPr id="5" name="Contenidor de peu de pà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Conteni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2896315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3" y="600440"/>
            <a:ext cx="7477728" cy="830997"/>
          </a:xfrm>
          <a:prstGeom prst="rect">
            <a:avLst/>
          </a:prstGeom>
          <a:noFill/>
        </p:spPr>
        <p:txBody>
          <a:bodyPr wrap="square" rtlCol="0">
            <a:spAutoFit/>
          </a:bodyPr>
          <a:lstStyle/>
          <a:p>
            <a:pPr lvl="0"/>
            <a:r>
              <a:rPr lang="ca-ES" sz="2400" b="1" dirty="0" smtClean="0">
                <a:solidFill>
                  <a:srgbClr val="CC0099"/>
                </a:solidFill>
              </a:rPr>
              <a:t>WP3 </a:t>
            </a:r>
            <a:r>
              <a:rPr lang="en-GB" sz="2400" b="1" i="1" dirty="0">
                <a:solidFill>
                  <a:srgbClr val="CC0099"/>
                </a:solidFill>
              </a:rPr>
              <a:t>Building science education and communication capacity for teachers and early career researchers</a:t>
            </a:r>
            <a:endParaRPr lang="ca-ES" sz="2400" b="1" i="1" dirty="0">
              <a:solidFill>
                <a:srgbClr val="CC0099"/>
              </a:solidFill>
            </a:endParaRPr>
          </a:p>
        </p:txBody>
      </p:sp>
      <p:sp>
        <p:nvSpPr>
          <p:cNvPr id="6" name="QuadreDeText 5"/>
          <p:cNvSpPr txBox="1"/>
          <p:nvPr/>
        </p:nvSpPr>
        <p:spPr>
          <a:xfrm>
            <a:off x="820883" y="1640291"/>
            <a:ext cx="6109854" cy="3754874"/>
          </a:xfrm>
          <a:prstGeom prst="rect">
            <a:avLst/>
          </a:prstGeom>
          <a:noFill/>
        </p:spPr>
        <p:txBody>
          <a:bodyPr wrap="square" rtlCol="0">
            <a:spAutoFit/>
          </a:bodyPr>
          <a:lstStyle/>
          <a:p>
            <a:r>
              <a:rPr lang="ca-ES" sz="2000" b="1" dirty="0" err="1">
                <a:solidFill>
                  <a:srgbClr val="CC0099"/>
                </a:solidFill>
              </a:rPr>
              <a:t>Planned</a:t>
            </a:r>
            <a:r>
              <a:rPr lang="ca-ES" sz="2000" b="1" dirty="0">
                <a:solidFill>
                  <a:srgbClr val="CC0099"/>
                </a:solidFill>
              </a:rPr>
              <a:t> </a:t>
            </a:r>
            <a:r>
              <a:rPr lang="ca-ES" sz="2000" b="1" dirty="0" err="1">
                <a:solidFill>
                  <a:srgbClr val="CC0099"/>
                </a:solidFill>
              </a:rPr>
              <a:t>activities</a:t>
            </a:r>
            <a:r>
              <a:rPr lang="ca-ES" sz="2000" b="1" dirty="0">
                <a:solidFill>
                  <a:srgbClr val="CC0099"/>
                </a:solidFill>
              </a:rPr>
              <a:t> (M16-36</a:t>
            </a:r>
            <a:r>
              <a:rPr lang="ca-ES" sz="2000" b="1" dirty="0" smtClean="0">
                <a:solidFill>
                  <a:srgbClr val="CC0099"/>
                </a:solidFill>
              </a:rPr>
              <a:t>)</a:t>
            </a:r>
          </a:p>
          <a:p>
            <a:endParaRPr lang="ca-ES" sz="2000" i="1" dirty="0" smtClean="0">
              <a:solidFill>
                <a:srgbClr val="002060"/>
              </a:solidFill>
            </a:endParaRPr>
          </a:p>
          <a:p>
            <a:pPr marL="342900" indent="-342900">
              <a:buFont typeface="Arial" panose="020B0604020202020204" pitchFamily="34" charset="0"/>
              <a:buChar char="•"/>
            </a:pPr>
            <a:r>
              <a:rPr lang="ca-ES" i="1" dirty="0" smtClean="0">
                <a:solidFill>
                  <a:srgbClr val="002060"/>
                </a:solidFill>
              </a:rPr>
              <a:t>Develop and deliver teacher training in France, Spain and UK</a:t>
            </a:r>
          </a:p>
          <a:p>
            <a:pPr marL="342900" indent="-342900">
              <a:buFont typeface="Arial" panose="020B0604020202020204" pitchFamily="34" charset="0"/>
              <a:buChar char="•"/>
            </a:pPr>
            <a:r>
              <a:rPr lang="ca-ES" i="1" dirty="0" smtClean="0">
                <a:solidFill>
                  <a:srgbClr val="002060"/>
                </a:solidFill>
              </a:rPr>
              <a:t>Use feedback and evaluation from year 1 to re-develop and deliver year 2 of ECR training</a:t>
            </a:r>
          </a:p>
          <a:p>
            <a:pPr marL="342900" indent="-342900">
              <a:buFont typeface="Arial" panose="020B0604020202020204" pitchFamily="34" charset="0"/>
              <a:buChar char="•"/>
            </a:pPr>
            <a:r>
              <a:rPr lang="ca-ES" i="1" dirty="0" smtClean="0">
                <a:solidFill>
                  <a:srgbClr val="002060"/>
                </a:solidFill>
              </a:rPr>
              <a:t>Recruit teachers and researchers to take part in the trainings </a:t>
            </a:r>
          </a:p>
          <a:p>
            <a:pPr marL="342900" indent="-342900">
              <a:buFont typeface="Arial" panose="020B0604020202020204" pitchFamily="34" charset="0"/>
              <a:buChar char="•"/>
            </a:pPr>
            <a:r>
              <a:rPr lang="ca-ES" i="1" dirty="0" smtClean="0">
                <a:solidFill>
                  <a:srgbClr val="002060"/>
                </a:solidFill>
              </a:rPr>
              <a:t>Identify scope, focus and form of the toolkits for teachers and ECRs</a:t>
            </a:r>
          </a:p>
          <a:p>
            <a:pPr marL="342900" indent="-342900">
              <a:buFont typeface="Arial" panose="020B0604020202020204" pitchFamily="34" charset="0"/>
              <a:buChar char="•"/>
            </a:pPr>
            <a:r>
              <a:rPr lang="ca-ES" i="1" dirty="0" smtClean="0">
                <a:solidFill>
                  <a:srgbClr val="002060"/>
                </a:solidFill>
              </a:rPr>
              <a:t>Design media collection strategy to feed toolkits – arrange for appropriate personnel and briefing in each case study country </a:t>
            </a:r>
            <a:endParaRPr lang="ca-ES" sz="2000" i="1" dirty="0">
              <a:solidFill>
                <a:srgbClr val="002060"/>
              </a:solidFill>
            </a:endParaRPr>
          </a:p>
        </p:txBody>
      </p:sp>
    </p:spTree>
    <p:extLst>
      <p:ext uri="{BB962C8B-B14F-4D97-AF65-F5344CB8AC3E}">
        <p14:creationId xmlns:p14="http://schemas.microsoft.com/office/powerpoint/2010/main" xmlns="" val="2745306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6" name="QuadreDeText 5"/>
          <p:cNvSpPr txBox="1"/>
          <p:nvPr/>
        </p:nvSpPr>
        <p:spPr>
          <a:xfrm>
            <a:off x="820882" y="1674796"/>
            <a:ext cx="10229555" cy="4247317"/>
          </a:xfrm>
          <a:prstGeom prst="rect">
            <a:avLst/>
          </a:prstGeom>
          <a:noFill/>
        </p:spPr>
        <p:txBody>
          <a:bodyPr wrap="square" rtlCol="0">
            <a:spAutoFit/>
          </a:bodyPr>
          <a:lstStyle/>
          <a:p>
            <a:r>
              <a:rPr lang="ca-ES" b="1" dirty="0" smtClean="0">
                <a:solidFill>
                  <a:srgbClr val="CC0099"/>
                </a:solidFill>
              </a:rPr>
              <a:t>Implementation</a:t>
            </a:r>
          </a:p>
          <a:p>
            <a:endParaRPr lang="ca-ES" b="1" dirty="0">
              <a:solidFill>
                <a:srgbClr val="CC0099"/>
              </a:solidFill>
            </a:endParaRPr>
          </a:p>
          <a:p>
            <a:r>
              <a:rPr lang="ca-ES" i="1" dirty="0" smtClean="0">
                <a:solidFill>
                  <a:srgbClr val="002060"/>
                </a:solidFill>
              </a:rPr>
              <a:t>“Develop </a:t>
            </a:r>
            <a:r>
              <a:rPr lang="ca-ES" i="1" dirty="0">
                <a:solidFill>
                  <a:srgbClr val="002060"/>
                </a:solidFill>
              </a:rPr>
              <a:t>and deliver teacher training in France, Spain and </a:t>
            </a:r>
            <a:r>
              <a:rPr lang="ca-ES" i="1" dirty="0" smtClean="0">
                <a:solidFill>
                  <a:srgbClr val="002060"/>
                </a:solidFill>
              </a:rPr>
              <a:t>UK”</a:t>
            </a:r>
          </a:p>
          <a:p>
            <a:endParaRPr lang="ca-ES" b="1" dirty="0">
              <a:solidFill>
                <a:srgbClr val="CC0099"/>
              </a:solidFill>
            </a:endParaRPr>
          </a:p>
          <a:p>
            <a:pPr marL="342900" indent="-342900">
              <a:buFont typeface="Arial" panose="020B0604020202020204" pitchFamily="34" charset="0"/>
              <a:buChar char="•"/>
            </a:pPr>
            <a:r>
              <a:rPr lang="ca-ES" b="1" dirty="0" smtClean="0">
                <a:solidFill>
                  <a:srgbClr val="002060"/>
                </a:solidFill>
              </a:rPr>
              <a:t>How </a:t>
            </a:r>
            <a:r>
              <a:rPr lang="ca-ES" dirty="0" smtClean="0">
                <a:solidFill>
                  <a:srgbClr val="002060"/>
                </a:solidFill>
              </a:rPr>
              <a:t> - Respond to the expressed needs of teachers in each case study country and design training responding to those needs and taking in to account lessons learned on the project.</a:t>
            </a:r>
            <a:endParaRPr lang="ca-ES" b="1" dirty="0">
              <a:solidFill>
                <a:srgbClr val="002060"/>
              </a:solidFill>
            </a:endParaRPr>
          </a:p>
          <a:p>
            <a:pPr marL="342900" indent="-342900">
              <a:buFont typeface="Arial" panose="020B0604020202020204" pitchFamily="34" charset="0"/>
              <a:buChar char="•"/>
            </a:pPr>
            <a:r>
              <a:rPr lang="ca-ES" b="1" dirty="0">
                <a:solidFill>
                  <a:srgbClr val="002060"/>
                </a:solidFill>
              </a:rPr>
              <a:t>When (timing</a:t>
            </a:r>
            <a:r>
              <a:rPr lang="ca-ES" b="1" dirty="0" smtClean="0">
                <a:solidFill>
                  <a:srgbClr val="002060"/>
                </a:solidFill>
              </a:rPr>
              <a:t>)</a:t>
            </a:r>
            <a:r>
              <a:rPr lang="ca-ES" dirty="0" smtClean="0">
                <a:solidFill>
                  <a:srgbClr val="002060"/>
                </a:solidFill>
              </a:rPr>
              <a:t> – Spain (training outlined and in process of design – follows the protocol of PERFORM), France (TBC – need update from French, UK (training in development, to be delivered in month 20, recruitment to commence in month 18) </a:t>
            </a:r>
            <a:endParaRPr lang="ca-ES" b="1" dirty="0">
              <a:solidFill>
                <a:srgbClr val="002060"/>
              </a:solidFill>
            </a:endParaRPr>
          </a:p>
          <a:p>
            <a:pPr marL="342900" indent="-342900">
              <a:buFont typeface="Arial" panose="020B0604020202020204" pitchFamily="34" charset="0"/>
              <a:buChar char="•"/>
            </a:pPr>
            <a:r>
              <a:rPr lang="ca-ES" b="1" dirty="0">
                <a:solidFill>
                  <a:srgbClr val="002060"/>
                </a:solidFill>
              </a:rPr>
              <a:t>By whom (role of partners</a:t>
            </a:r>
            <a:r>
              <a:rPr lang="ca-ES" b="1" dirty="0" smtClean="0">
                <a:solidFill>
                  <a:srgbClr val="002060"/>
                </a:solidFill>
              </a:rPr>
              <a:t>)</a:t>
            </a:r>
            <a:r>
              <a:rPr lang="ca-ES" dirty="0" smtClean="0">
                <a:solidFill>
                  <a:srgbClr val="002060"/>
                </a:solidFill>
              </a:rPr>
              <a:t> – Spain (TBVT), France (TRACES), UK (UoB)</a:t>
            </a:r>
            <a:endParaRPr lang="ca-ES" b="1" dirty="0">
              <a:solidFill>
                <a:srgbClr val="002060"/>
              </a:solidFill>
            </a:endParaRPr>
          </a:p>
          <a:p>
            <a:pPr marL="342900" indent="-342900">
              <a:buFont typeface="Arial" panose="020B0604020202020204" pitchFamily="34" charset="0"/>
              <a:buChar char="•"/>
            </a:pPr>
            <a:r>
              <a:rPr lang="ca-ES" b="1" dirty="0" smtClean="0">
                <a:solidFill>
                  <a:srgbClr val="002060"/>
                </a:solidFill>
              </a:rPr>
              <a:t>Challenges</a:t>
            </a:r>
            <a:r>
              <a:rPr lang="ca-ES" dirty="0" smtClean="0">
                <a:solidFill>
                  <a:srgbClr val="002060"/>
                </a:solidFill>
              </a:rPr>
              <a:t> – Primarily recruitment. Difficult in all contexts. Spain potentially better placed as this training is featured in the official training programme for teachers at UAB. Particularly challenging in the UK and France. Secondarily, content – no clear techniques arising out of the process of PERFORM that are in a state to be the subject of training in the UK (science busking training already exists, and is well known)</a:t>
            </a:r>
            <a:endParaRPr lang="ca-ES" b="1" dirty="0">
              <a:solidFill>
                <a:srgbClr val="002060"/>
              </a:solidFill>
            </a:endParaRPr>
          </a:p>
        </p:txBody>
      </p:sp>
      <p:sp>
        <p:nvSpPr>
          <p:cNvPr id="9" name="QuadreDeText 2"/>
          <p:cNvSpPr txBox="1"/>
          <p:nvPr/>
        </p:nvSpPr>
        <p:spPr>
          <a:xfrm>
            <a:off x="820883" y="600440"/>
            <a:ext cx="7477728" cy="830997"/>
          </a:xfrm>
          <a:prstGeom prst="rect">
            <a:avLst/>
          </a:prstGeom>
          <a:noFill/>
        </p:spPr>
        <p:txBody>
          <a:bodyPr wrap="square" rtlCol="0">
            <a:spAutoFit/>
          </a:bodyPr>
          <a:lstStyle/>
          <a:p>
            <a:pPr lvl="0"/>
            <a:r>
              <a:rPr lang="ca-ES" sz="2400" b="1" dirty="0" smtClean="0">
                <a:solidFill>
                  <a:srgbClr val="CC0099"/>
                </a:solidFill>
              </a:rPr>
              <a:t>WP3 </a:t>
            </a:r>
            <a:r>
              <a:rPr lang="en-GB" sz="2400" b="1" i="1" dirty="0">
                <a:solidFill>
                  <a:srgbClr val="CC0099"/>
                </a:solidFill>
              </a:rPr>
              <a:t>Building science education and communication capacity for teachers and early career researchers</a:t>
            </a:r>
            <a:endParaRPr lang="ca-ES" sz="2400" b="1" i="1" dirty="0">
              <a:solidFill>
                <a:srgbClr val="CC0099"/>
              </a:solidFill>
            </a:endParaRPr>
          </a:p>
        </p:txBody>
      </p:sp>
    </p:spTree>
    <p:extLst>
      <p:ext uri="{BB962C8B-B14F-4D97-AF65-F5344CB8AC3E}">
        <p14:creationId xmlns:p14="http://schemas.microsoft.com/office/powerpoint/2010/main" xmlns="" val="1148636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6" name="QuadreDeText 5"/>
          <p:cNvSpPr txBox="1"/>
          <p:nvPr/>
        </p:nvSpPr>
        <p:spPr>
          <a:xfrm>
            <a:off x="820882" y="1674796"/>
            <a:ext cx="10229555" cy="4247317"/>
          </a:xfrm>
          <a:prstGeom prst="rect">
            <a:avLst/>
          </a:prstGeom>
          <a:noFill/>
        </p:spPr>
        <p:txBody>
          <a:bodyPr wrap="square" rtlCol="0">
            <a:spAutoFit/>
          </a:bodyPr>
          <a:lstStyle/>
          <a:p>
            <a:r>
              <a:rPr lang="ca-ES" b="1" dirty="0" smtClean="0">
                <a:solidFill>
                  <a:srgbClr val="CC0099"/>
                </a:solidFill>
              </a:rPr>
              <a:t>Implementation</a:t>
            </a:r>
          </a:p>
          <a:p>
            <a:endParaRPr lang="ca-ES" b="1" dirty="0">
              <a:solidFill>
                <a:srgbClr val="CC0099"/>
              </a:solidFill>
            </a:endParaRPr>
          </a:p>
          <a:p>
            <a:r>
              <a:rPr lang="ca-ES" i="1" dirty="0" smtClean="0">
                <a:solidFill>
                  <a:srgbClr val="002060"/>
                </a:solidFill>
              </a:rPr>
              <a:t>“Use </a:t>
            </a:r>
            <a:r>
              <a:rPr lang="ca-ES" i="1" dirty="0">
                <a:solidFill>
                  <a:srgbClr val="002060"/>
                </a:solidFill>
              </a:rPr>
              <a:t>feedback and evaluation from year 1 to re-develop and deliver year 2 of ECR </a:t>
            </a:r>
            <a:r>
              <a:rPr lang="ca-ES" i="1" dirty="0" smtClean="0">
                <a:solidFill>
                  <a:srgbClr val="002060"/>
                </a:solidFill>
              </a:rPr>
              <a:t>training”</a:t>
            </a:r>
            <a:endParaRPr lang="ca-ES" i="1" dirty="0">
              <a:solidFill>
                <a:srgbClr val="002060"/>
              </a:solidFill>
            </a:endParaRPr>
          </a:p>
          <a:p>
            <a:endParaRPr lang="ca-ES" b="1" dirty="0">
              <a:solidFill>
                <a:srgbClr val="CC0099"/>
              </a:solidFill>
            </a:endParaRPr>
          </a:p>
          <a:p>
            <a:pPr marL="342900" indent="-342900">
              <a:buFont typeface="Arial" panose="020B0604020202020204" pitchFamily="34" charset="0"/>
              <a:buChar char="•"/>
            </a:pPr>
            <a:r>
              <a:rPr lang="ca-ES" b="1" dirty="0" smtClean="0">
                <a:solidFill>
                  <a:srgbClr val="002060"/>
                </a:solidFill>
              </a:rPr>
              <a:t>How </a:t>
            </a:r>
            <a:r>
              <a:rPr lang="ca-ES" dirty="0" smtClean="0">
                <a:solidFill>
                  <a:srgbClr val="002060"/>
                </a:solidFill>
              </a:rPr>
              <a:t> - Feedback from researchers involved in the process, and observation of training processes and participatory workshops will inform the re-development of the next iteration of training. Additionally, practical insight relating to structure, topics and recruitment from the partners organising the training will inform this process of re-development.</a:t>
            </a:r>
            <a:endParaRPr lang="ca-ES" b="1" dirty="0">
              <a:solidFill>
                <a:srgbClr val="002060"/>
              </a:solidFill>
            </a:endParaRPr>
          </a:p>
          <a:p>
            <a:pPr marL="342900" indent="-342900">
              <a:buFont typeface="Arial" panose="020B0604020202020204" pitchFamily="34" charset="0"/>
              <a:buChar char="•"/>
            </a:pPr>
            <a:r>
              <a:rPr lang="ca-ES" b="1" dirty="0">
                <a:solidFill>
                  <a:srgbClr val="002060"/>
                </a:solidFill>
              </a:rPr>
              <a:t>When (timing</a:t>
            </a:r>
            <a:r>
              <a:rPr lang="ca-ES" b="1" dirty="0" smtClean="0">
                <a:solidFill>
                  <a:srgbClr val="002060"/>
                </a:solidFill>
              </a:rPr>
              <a:t>)</a:t>
            </a:r>
            <a:r>
              <a:rPr lang="ca-ES" dirty="0" smtClean="0">
                <a:solidFill>
                  <a:srgbClr val="002060"/>
                </a:solidFill>
              </a:rPr>
              <a:t> – Conversations at the consortium meeting will frame the work going forward. Redevelopment work to begin nominally in month 18, however this may be delayed depending on decisions made about the development of WP2, and how these structures might affect the training needed. </a:t>
            </a:r>
            <a:endParaRPr lang="ca-ES" b="1" dirty="0">
              <a:solidFill>
                <a:srgbClr val="002060"/>
              </a:solidFill>
            </a:endParaRPr>
          </a:p>
          <a:p>
            <a:pPr marL="342900" indent="-342900">
              <a:buFont typeface="Arial" panose="020B0604020202020204" pitchFamily="34" charset="0"/>
              <a:buChar char="•"/>
            </a:pPr>
            <a:r>
              <a:rPr lang="ca-ES" b="1" dirty="0">
                <a:solidFill>
                  <a:srgbClr val="002060"/>
                </a:solidFill>
              </a:rPr>
              <a:t>By whom (role of partners</a:t>
            </a:r>
            <a:r>
              <a:rPr lang="ca-ES" b="1" dirty="0" smtClean="0">
                <a:solidFill>
                  <a:srgbClr val="002060"/>
                </a:solidFill>
              </a:rPr>
              <a:t>)</a:t>
            </a:r>
            <a:r>
              <a:rPr lang="ca-ES" dirty="0" smtClean="0">
                <a:solidFill>
                  <a:srgbClr val="002060"/>
                </a:solidFill>
              </a:rPr>
              <a:t> – Spain (UOC, UAB), France (AJA), UK (UoB)</a:t>
            </a:r>
            <a:endParaRPr lang="ca-ES" b="1" dirty="0">
              <a:solidFill>
                <a:srgbClr val="002060"/>
              </a:solidFill>
            </a:endParaRPr>
          </a:p>
          <a:p>
            <a:pPr marL="342900" indent="-342900">
              <a:buFont typeface="Arial" panose="020B0604020202020204" pitchFamily="34" charset="0"/>
              <a:buChar char="•"/>
            </a:pPr>
            <a:r>
              <a:rPr lang="ca-ES" b="1" dirty="0" smtClean="0">
                <a:solidFill>
                  <a:srgbClr val="002060"/>
                </a:solidFill>
              </a:rPr>
              <a:t>Challenges</a:t>
            </a:r>
            <a:r>
              <a:rPr lang="ca-ES" dirty="0" smtClean="0">
                <a:solidFill>
                  <a:srgbClr val="002060"/>
                </a:solidFill>
              </a:rPr>
              <a:t> – (potentially) changing structure of WP2 – unknown effects (similar to yr1 development), recruitment, scheduling</a:t>
            </a:r>
            <a:endParaRPr lang="ca-ES" b="1" dirty="0">
              <a:solidFill>
                <a:srgbClr val="002060"/>
              </a:solidFill>
            </a:endParaRPr>
          </a:p>
        </p:txBody>
      </p:sp>
      <p:sp>
        <p:nvSpPr>
          <p:cNvPr id="7" name="QuadreDeText 2"/>
          <p:cNvSpPr txBox="1"/>
          <p:nvPr/>
        </p:nvSpPr>
        <p:spPr>
          <a:xfrm>
            <a:off x="820883" y="600440"/>
            <a:ext cx="7477728" cy="830997"/>
          </a:xfrm>
          <a:prstGeom prst="rect">
            <a:avLst/>
          </a:prstGeom>
          <a:noFill/>
        </p:spPr>
        <p:txBody>
          <a:bodyPr wrap="square" rtlCol="0">
            <a:spAutoFit/>
          </a:bodyPr>
          <a:lstStyle/>
          <a:p>
            <a:pPr lvl="0"/>
            <a:r>
              <a:rPr lang="ca-ES" sz="2400" b="1" dirty="0" smtClean="0">
                <a:solidFill>
                  <a:srgbClr val="CC0099"/>
                </a:solidFill>
              </a:rPr>
              <a:t>WP3 </a:t>
            </a:r>
            <a:r>
              <a:rPr lang="en-GB" sz="2400" b="1" i="1" dirty="0">
                <a:solidFill>
                  <a:srgbClr val="CC0099"/>
                </a:solidFill>
              </a:rPr>
              <a:t>Building science education and communication capacity for teachers and early career researchers</a:t>
            </a:r>
            <a:endParaRPr lang="ca-ES" sz="2400" b="1" i="1" dirty="0">
              <a:solidFill>
                <a:srgbClr val="CC0099"/>
              </a:solidFill>
            </a:endParaRPr>
          </a:p>
        </p:txBody>
      </p:sp>
    </p:spTree>
    <p:extLst>
      <p:ext uri="{BB962C8B-B14F-4D97-AF65-F5344CB8AC3E}">
        <p14:creationId xmlns:p14="http://schemas.microsoft.com/office/powerpoint/2010/main" xmlns="" val="2840984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6" name="QuadreDeText 5"/>
          <p:cNvSpPr txBox="1"/>
          <p:nvPr/>
        </p:nvSpPr>
        <p:spPr>
          <a:xfrm>
            <a:off x="820882" y="1674796"/>
            <a:ext cx="10229555" cy="3970318"/>
          </a:xfrm>
          <a:prstGeom prst="rect">
            <a:avLst/>
          </a:prstGeom>
          <a:noFill/>
        </p:spPr>
        <p:txBody>
          <a:bodyPr wrap="square" rtlCol="0">
            <a:spAutoFit/>
          </a:bodyPr>
          <a:lstStyle/>
          <a:p>
            <a:r>
              <a:rPr lang="ca-ES" b="1" dirty="0" smtClean="0">
                <a:solidFill>
                  <a:srgbClr val="CC0099"/>
                </a:solidFill>
              </a:rPr>
              <a:t>Implementation</a:t>
            </a:r>
          </a:p>
          <a:p>
            <a:endParaRPr lang="ca-ES" b="1" dirty="0">
              <a:solidFill>
                <a:srgbClr val="CC0099"/>
              </a:solidFill>
            </a:endParaRPr>
          </a:p>
          <a:p>
            <a:r>
              <a:rPr lang="ca-ES" i="1" dirty="0" smtClean="0">
                <a:solidFill>
                  <a:srgbClr val="002060"/>
                </a:solidFill>
              </a:rPr>
              <a:t>“Identify </a:t>
            </a:r>
            <a:r>
              <a:rPr lang="ca-ES" i="1" dirty="0">
                <a:solidFill>
                  <a:srgbClr val="002060"/>
                </a:solidFill>
              </a:rPr>
              <a:t>scope, focus and form of the toolkits for teachers and </a:t>
            </a:r>
            <a:r>
              <a:rPr lang="ca-ES" i="1" dirty="0" smtClean="0">
                <a:solidFill>
                  <a:srgbClr val="002060"/>
                </a:solidFill>
              </a:rPr>
              <a:t>ECRs”</a:t>
            </a:r>
            <a:endParaRPr lang="ca-ES" i="1" dirty="0">
              <a:solidFill>
                <a:srgbClr val="002060"/>
              </a:solidFill>
            </a:endParaRPr>
          </a:p>
          <a:p>
            <a:endParaRPr lang="ca-ES" b="1" dirty="0">
              <a:solidFill>
                <a:srgbClr val="CC0099"/>
              </a:solidFill>
            </a:endParaRPr>
          </a:p>
          <a:p>
            <a:pPr marL="342900" indent="-342900">
              <a:buFont typeface="Arial" panose="020B0604020202020204" pitchFamily="34" charset="0"/>
              <a:buChar char="•"/>
            </a:pPr>
            <a:r>
              <a:rPr lang="ca-ES" b="1" dirty="0" smtClean="0">
                <a:solidFill>
                  <a:srgbClr val="002060"/>
                </a:solidFill>
              </a:rPr>
              <a:t>How </a:t>
            </a:r>
            <a:r>
              <a:rPr lang="ca-ES" dirty="0" smtClean="0">
                <a:solidFill>
                  <a:srgbClr val="002060"/>
                </a:solidFill>
              </a:rPr>
              <a:t> - [</a:t>
            </a:r>
            <a:r>
              <a:rPr lang="ca-ES" dirty="0" err="1">
                <a:solidFill>
                  <a:srgbClr val="002060"/>
                </a:solidFill>
              </a:rPr>
              <a:t>S</a:t>
            </a:r>
            <a:r>
              <a:rPr lang="ca-ES" dirty="0" err="1" smtClean="0">
                <a:solidFill>
                  <a:srgbClr val="002060"/>
                </a:solidFill>
              </a:rPr>
              <a:t>cope</a:t>
            </a:r>
            <a:r>
              <a:rPr lang="ca-ES" dirty="0" smtClean="0">
                <a:solidFill>
                  <a:srgbClr val="002060"/>
                </a:solidFill>
              </a:rPr>
              <a:t>] </a:t>
            </a:r>
            <a:r>
              <a:rPr lang="ca-ES" dirty="0" err="1" smtClean="0">
                <a:solidFill>
                  <a:srgbClr val="002060"/>
                </a:solidFill>
              </a:rPr>
              <a:t>somewhat</a:t>
            </a:r>
            <a:r>
              <a:rPr lang="ca-ES" dirty="0" smtClean="0">
                <a:solidFill>
                  <a:srgbClr val="002060"/>
                </a:solidFill>
              </a:rPr>
              <a:t> dependent on </a:t>
            </a:r>
            <a:r>
              <a:rPr lang="ca-ES" dirty="0" err="1" smtClean="0">
                <a:solidFill>
                  <a:srgbClr val="002060"/>
                </a:solidFill>
              </a:rPr>
              <a:t>the</a:t>
            </a:r>
            <a:r>
              <a:rPr lang="ca-ES" dirty="0" smtClean="0">
                <a:solidFill>
                  <a:srgbClr val="002060"/>
                </a:solidFill>
              </a:rPr>
              <a:t> outputs of WP2 – </a:t>
            </a:r>
            <a:r>
              <a:rPr lang="ca-ES" dirty="0" err="1" smtClean="0">
                <a:solidFill>
                  <a:srgbClr val="002060"/>
                </a:solidFill>
              </a:rPr>
              <a:t>still</a:t>
            </a:r>
            <a:r>
              <a:rPr lang="ca-ES" dirty="0" smtClean="0">
                <a:solidFill>
                  <a:srgbClr val="002060"/>
                </a:solidFill>
              </a:rPr>
              <a:t> </a:t>
            </a:r>
            <a:r>
              <a:rPr lang="ca-ES" dirty="0" err="1" smtClean="0">
                <a:solidFill>
                  <a:srgbClr val="002060"/>
                </a:solidFill>
              </a:rPr>
              <a:t>not</a:t>
            </a:r>
            <a:r>
              <a:rPr lang="ca-ES" dirty="0" smtClean="0">
                <a:solidFill>
                  <a:srgbClr val="002060"/>
                </a:solidFill>
              </a:rPr>
              <a:t> clear </a:t>
            </a:r>
            <a:r>
              <a:rPr lang="ca-ES" dirty="0" err="1" smtClean="0">
                <a:solidFill>
                  <a:srgbClr val="002060"/>
                </a:solidFill>
              </a:rPr>
              <a:t>what</a:t>
            </a:r>
            <a:r>
              <a:rPr lang="ca-ES" dirty="0" smtClean="0">
                <a:solidFill>
                  <a:srgbClr val="002060"/>
                </a:solidFill>
              </a:rPr>
              <a:t> can </a:t>
            </a:r>
            <a:r>
              <a:rPr lang="ca-ES" dirty="0" err="1" smtClean="0">
                <a:solidFill>
                  <a:srgbClr val="002060"/>
                </a:solidFill>
              </a:rPr>
              <a:t>and</a:t>
            </a:r>
            <a:r>
              <a:rPr lang="ca-ES" dirty="0" smtClean="0">
                <a:solidFill>
                  <a:srgbClr val="002060"/>
                </a:solidFill>
              </a:rPr>
              <a:t> </a:t>
            </a:r>
            <a:r>
              <a:rPr lang="ca-ES" dirty="0" err="1" smtClean="0">
                <a:solidFill>
                  <a:srgbClr val="002060"/>
                </a:solidFill>
              </a:rPr>
              <a:t>should</a:t>
            </a:r>
            <a:r>
              <a:rPr lang="ca-ES" dirty="0" smtClean="0">
                <a:solidFill>
                  <a:srgbClr val="002060"/>
                </a:solidFill>
              </a:rPr>
              <a:t> be </a:t>
            </a:r>
            <a:r>
              <a:rPr lang="ca-ES" dirty="0" err="1" smtClean="0">
                <a:solidFill>
                  <a:srgbClr val="002060"/>
                </a:solidFill>
              </a:rPr>
              <a:t>communicated</a:t>
            </a:r>
            <a:r>
              <a:rPr lang="ca-ES" dirty="0" smtClean="0">
                <a:solidFill>
                  <a:srgbClr val="002060"/>
                </a:solidFill>
              </a:rPr>
              <a:t>. </a:t>
            </a:r>
            <a:r>
              <a:rPr lang="ca-ES" dirty="0" err="1" smtClean="0">
                <a:solidFill>
                  <a:srgbClr val="002060"/>
                </a:solidFill>
              </a:rPr>
              <a:t>Currently</a:t>
            </a:r>
            <a:r>
              <a:rPr lang="ca-ES" dirty="0" smtClean="0">
                <a:solidFill>
                  <a:srgbClr val="002060"/>
                </a:solidFill>
              </a:rPr>
              <a:t> </a:t>
            </a:r>
            <a:r>
              <a:rPr lang="ca-ES" dirty="0" err="1" smtClean="0">
                <a:solidFill>
                  <a:srgbClr val="002060"/>
                </a:solidFill>
              </a:rPr>
              <a:t>looking</a:t>
            </a:r>
            <a:r>
              <a:rPr lang="ca-ES" dirty="0" smtClean="0">
                <a:solidFill>
                  <a:srgbClr val="002060"/>
                </a:solidFill>
              </a:rPr>
              <a:t> for versions of “</a:t>
            </a:r>
            <a:r>
              <a:rPr lang="ca-ES" dirty="0" err="1" smtClean="0">
                <a:solidFill>
                  <a:srgbClr val="002060"/>
                </a:solidFill>
              </a:rPr>
              <a:t>success</a:t>
            </a:r>
            <a:r>
              <a:rPr lang="ca-ES" dirty="0" smtClean="0">
                <a:solidFill>
                  <a:srgbClr val="002060"/>
                </a:solidFill>
              </a:rPr>
              <a:t>” in </a:t>
            </a:r>
            <a:r>
              <a:rPr lang="ca-ES" dirty="0" err="1" smtClean="0">
                <a:solidFill>
                  <a:srgbClr val="002060"/>
                </a:solidFill>
              </a:rPr>
              <a:t>phase</a:t>
            </a:r>
            <a:r>
              <a:rPr lang="ca-ES" dirty="0" smtClean="0">
                <a:solidFill>
                  <a:srgbClr val="002060"/>
                </a:solidFill>
              </a:rPr>
              <a:t> 1. [Focus] </a:t>
            </a:r>
            <a:r>
              <a:rPr lang="ca-ES" dirty="0" err="1">
                <a:solidFill>
                  <a:srgbClr val="002060"/>
                </a:solidFill>
              </a:rPr>
              <a:t>Working</a:t>
            </a:r>
            <a:r>
              <a:rPr lang="ca-ES" dirty="0">
                <a:solidFill>
                  <a:srgbClr val="002060"/>
                </a:solidFill>
              </a:rPr>
              <a:t> </a:t>
            </a:r>
            <a:r>
              <a:rPr lang="ca-ES" dirty="0" err="1">
                <a:solidFill>
                  <a:srgbClr val="002060"/>
                </a:solidFill>
              </a:rPr>
              <a:t>with</a:t>
            </a:r>
            <a:r>
              <a:rPr lang="ca-ES" dirty="0">
                <a:solidFill>
                  <a:srgbClr val="002060"/>
                </a:solidFill>
              </a:rPr>
              <a:t> </a:t>
            </a:r>
            <a:r>
              <a:rPr lang="ca-ES" dirty="0" err="1">
                <a:solidFill>
                  <a:srgbClr val="002060"/>
                </a:solidFill>
              </a:rPr>
              <a:t>colleagues</a:t>
            </a:r>
            <a:r>
              <a:rPr lang="ca-ES" dirty="0">
                <a:solidFill>
                  <a:srgbClr val="002060"/>
                </a:solidFill>
              </a:rPr>
              <a:t> </a:t>
            </a:r>
            <a:r>
              <a:rPr lang="ca-ES" dirty="0" err="1">
                <a:solidFill>
                  <a:srgbClr val="002060"/>
                </a:solidFill>
              </a:rPr>
              <a:t>from</a:t>
            </a:r>
            <a:r>
              <a:rPr lang="ca-ES" dirty="0">
                <a:solidFill>
                  <a:srgbClr val="002060"/>
                </a:solidFill>
              </a:rPr>
              <a:t> WP2 </a:t>
            </a:r>
            <a:r>
              <a:rPr lang="ca-ES" dirty="0" err="1">
                <a:solidFill>
                  <a:srgbClr val="002060"/>
                </a:solidFill>
              </a:rPr>
              <a:t>and</a:t>
            </a:r>
            <a:r>
              <a:rPr lang="ca-ES" dirty="0">
                <a:solidFill>
                  <a:srgbClr val="002060"/>
                </a:solidFill>
              </a:rPr>
              <a:t> WP3 to </a:t>
            </a:r>
            <a:r>
              <a:rPr lang="ca-ES" dirty="0" err="1">
                <a:solidFill>
                  <a:srgbClr val="002060"/>
                </a:solidFill>
              </a:rPr>
              <a:t>identify</a:t>
            </a:r>
            <a:r>
              <a:rPr lang="ca-ES" dirty="0">
                <a:solidFill>
                  <a:srgbClr val="002060"/>
                </a:solidFill>
              </a:rPr>
              <a:t>  </a:t>
            </a:r>
            <a:r>
              <a:rPr lang="ca-ES" dirty="0" smtClean="0">
                <a:solidFill>
                  <a:srgbClr val="002060"/>
                </a:solidFill>
              </a:rPr>
              <a:t>[</a:t>
            </a:r>
            <a:r>
              <a:rPr lang="ca-ES" dirty="0" err="1" smtClean="0">
                <a:solidFill>
                  <a:srgbClr val="002060"/>
                </a:solidFill>
              </a:rPr>
              <a:t>Form</a:t>
            </a:r>
            <a:r>
              <a:rPr lang="ca-ES" dirty="0" smtClean="0">
                <a:solidFill>
                  <a:srgbClr val="002060"/>
                </a:solidFill>
              </a:rPr>
              <a:t>]</a:t>
            </a:r>
            <a:r>
              <a:rPr lang="ca-ES" dirty="0" err="1" smtClean="0">
                <a:solidFill>
                  <a:srgbClr val="002060"/>
                </a:solidFill>
              </a:rPr>
              <a:t>Looking</a:t>
            </a:r>
            <a:r>
              <a:rPr lang="ca-ES" dirty="0" smtClean="0">
                <a:solidFill>
                  <a:srgbClr val="002060"/>
                </a:solidFill>
              </a:rPr>
              <a:t> </a:t>
            </a:r>
            <a:r>
              <a:rPr lang="ca-ES" dirty="0" err="1" smtClean="0">
                <a:solidFill>
                  <a:srgbClr val="002060"/>
                </a:solidFill>
              </a:rPr>
              <a:t>at</a:t>
            </a:r>
            <a:r>
              <a:rPr lang="ca-ES" dirty="0" smtClean="0">
                <a:solidFill>
                  <a:srgbClr val="002060"/>
                </a:solidFill>
              </a:rPr>
              <a:t> </a:t>
            </a:r>
            <a:r>
              <a:rPr lang="ca-ES" dirty="0" err="1" smtClean="0">
                <a:solidFill>
                  <a:srgbClr val="002060"/>
                </a:solidFill>
              </a:rPr>
              <a:t>different</a:t>
            </a:r>
            <a:r>
              <a:rPr lang="ca-ES" dirty="0" smtClean="0">
                <a:solidFill>
                  <a:srgbClr val="002060"/>
                </a:solidFill>
              </a:rPr>
              <a:t> versions of </a:t>
            </a:r>
            <a:r>
              <a:rPr lang="ca-ES" dirty="0" err="1" smtClean="0">
                <a:solidFill>
                  <a:srgbClr val="002060"/>
                </a:solidFill>
              </a:rPr>
              <a:t>toolkits</a:t>
            </a:r>
            <a:r>
              <a:rPr lang="ca-ES" dirty="0" smtClean="0">
                <a:solidFill>
                  <a:srgbClr val="002060"/>
                </a:solidFill>
              </a:rPr>
              <a:t> </a:t>
            </a:r>
            <a:r>
              <a:rPr lang="ca-ES" dirty="0" err="1" smtClean="0">
                <a:solidFill>
                  <a:srgbClr val="002060"/>
                </a:solidFill>
              </a:rPr>
              <a:t>and</a:t>
            </a:r>
            <a:r>
              <a:rPr lang="ca-ES" dirty="0" smtClean="0">
                <a:solidFill>
                  <a:srgbClr val="002060"/>
                </a:solidFill>
              </a:rPr>
              <a:t> </a:t>
            </a:r>
            <a:r>
              <a:rPr lang="ca-ES" dirty="0" err="1" smtClean="0">
                <a:solidFill>
                  <a:srgbClr val="002060"/>
                </a:solidFill>
              </a:rPr>
              <a:t>assessing</a:t>
            </a:r>
            <a:r>
              <a:rPr lang="ca-ES" dirty="0" smtClean="0">
                <a:solidFill>
                  <a:srgbClr val="002060"/>
                </a:solidFill>
              </a:rPr>
              <a:t> </a:t>
            </a:r>
            <a:r>
              <a:rPr lang="ca-ES" dirty="0" err="1" smtClean="0">
                <a:solidFill>
                  <a:srgbClr val="002060"/>
                </a:solidFill>
              </a:rPr>
              <a:t>them</a:t>
            </a:r>
            <a:r>
              <a:rPr lang="ca-ES" dirty="0" smtClean="0">
                <a:solidFill>
                  <a:srgbClr val="002060"/>
                </a:solidFill>
              </a:rPr>
              <a:t> for </a:t>
            </a:r>
            <a:r>
              <a:rPr lang="ca-ES" dirty="0" err="1" smtClean="0">
                <a:solidFill>
                  <a:srgbClr val="002060"/>
                </a:solidFill>
              </a:rPr>
              <a:t>application</a:t>
            </a:r>
            <a:r>
              <a:rPr lang="ca-ES" dirty="0" smtClean="0">
                <a:solidFill>
                  <a:srgbClr val="002060"/>
                </a:solidFill>
              </a:rPr>
              <a:t> to PERFORM </a:t>
            </a:r>
            <a:r>
              <a:rPr lang="ca-ES" dirty="0" err="1" smtClean="0">
                <a:solidFill>
                  <a:srgbClr val="002060"/>
                </a:solidFill>
              </a:rPr>
              <a:t>needs</a:t>
            </a:r>
            <a:r>
              <a:rPr lang="ca-ES" dirty="0" smtClean="0">
                <a:solidFill>
                  <a:srgbClr val="002060"/>
                </a:solidFill>
              </a:rPr>
              <a:t>. </a:t>
            </a:r>
          </a:p>
          <a:p>
            <a:pPr marL="342900" indent="-342900">
              <a:buFont typeface="Arial" panose="020B0604020202020204" pitchFamily="34" charset="0"/>
              <a:buChar char="•"/>
            </a:pPr>
            <a:r>
              <a:rPr lang="ca-ES" b="1" dirty="0" err="1" smtClean="0">
                <a:solidFill>
                  <a:srgbClr val="002060"/>
                </a:solidFill>
              </a:rPr>
              <a:t>When</a:t>
            </a:r>
            <a:r>
              <a:rPr lang="ca-ES" b="1" dirty="0" smtClean="0">
                <a:solidFill>
                  <a:srgbClr val="002060"/>
                </a:solidFill>
              </a:rPr>
              <a:t> </a:t>
            </a:r>
            <a:r>
              <a:rPr lang="ca-ES" b="1" dirty="0">
                <a:solidFill>
                  <a:srgbClr val="002060"/>
                </a:solidFill>
              </a:rPr>
              <a:t>(timing</a:t>
            </a:r>
            <a:r>
              <a:rPr lang="ca-ES" b="1" dirty="0" smtClean="0">
                <a:solidFill>
                  <a:srgbClr val="002060"/>
                </a:solidFill>
              </a:rPr>
              <a:t>)</a:t>
            </a:r>
            <a:r>
              <a:rPr lang="ca-ES" dirty="0" smtClean="0">
                <a:solidFill>
                  <a:srgbClr val="002060"/>
                </a:solidFill>
              </a:rPr>
              <a:t> –</a:t>
            </a:r>
            <a:r>
              <a:rPr lang="ca-ES" dirty="0">
                <a:solidFill>
                  <a:srgbClr val="002060"/>
                </a:solidFill>
              </a:rPr>
              <a:t> </a:t>
            </a:r>
            <a:r>
              <a:rPr lang="ca-ES" dirty="0" smtClean="0">
                <a:solidFill>
                  <a:srgbClr val="002060"/>
                </a:solidFill>
              </a:rPr>
              <a:t>Planning </a:t>
            </a:r>
            <a:r>
              <a:rPr lang="ca-ES" dirty="0" err="1" smtClean="0">
                <a:solidFill>
                  <a:srgbClr val="002060"/>
                </a:solidFill>
              </a:rPr>
              <a:t>work</a:t>
            </a:r>
            <a:r>
              <a:rPr lang="ca-ES" dirty="0" smtClean="0">
                <a:solidFill>
                  <a:srgbClr val="002060"/>
                </a:solidFill>
              </a:rPr>
              <a:t> to </a:t>
            </a:r>
            <a:r>
              <a:rPr lang="ca-ES" dirty="0" err="1" smtClean="0">
                <a:solidFill>
                  <a:srgbClr val="002060"/>
                </a:solidFill>
              </a:rPr>
              <a:t>begin</a:t>
            </a:r>
            <a:r>
              <a:rPr lang="ca-ES" dirty="0" smtClean="0">
                <a:solidFill>
                  <a:srgbClr val="002060"/>
                </a:solidFill>
              </a:rPr>
              <a:t> in </a:t>
            </a:r>
            <a:r>
              <a:rPr lang="ca-ES" dirty="0" err="1" smtClean="0">
                <a:solidFill>
                  <a:srgbClr val="002060"/>
                </a:solidFill>
              </a:rPr>
              <a:t>Month</a:t>
            </a:r>
            <a:r>
              <a:rPr lang="ca-ES" dirty="0" smtClean="0">
                <a:solidFill>
                  <a:srgbClr val="002060"/>
                </a:solidFill>
              </a:rPr>
              <a:t> 18, </a:t>
            </a:r>
            <a:r>
              <a:rPr lang="ca-ES" dirty="0" err="1" smtClean="0">
                <a:solidFill>
                  <a:srgbClr val="002060"/>
                </a:solidFill>
              </a:rPr>
              <a:t>but</a:t>
            </a:r>
            <a:r>
              <a:rPr lang="ca-ES" dirty="0" smtClean="0">
                <a:solidFill>
                  <a:srgbClr val="002060"/>
                </a:solidFill>
              </a:rPr>
              <a:t> dependent on </a:t>
            </a:r>
            <a:r>
              <a:rPr lang="ca-ES" dirty="0" err="1" smtClean="0">
                <a:solidFill>
                  <a:srgbClr val="002060"/>
                </a:solidFill>
              </a:rPr>
              <a:t>the</a:t>
            </a:r>
            <a:r>
              <a:rPr lang="ca-ES" dirty="0" smtClean="0">
                <a:solidFill>
                  <a:srgbClr val="002060"/>
                </a:solidFill>
              </a:rPr>
              <a:t> </a:t>
            </a:r>
            <a:r>
              <a:rPr lang="ca-ES" dirty="0" err="1" smtClean="0">
                <a:solidFill>
                  <a:srgbClr val="002060"/>
                </a:solidFill>
              </a:rPr>
              <a:t>redevelopment</a:t>
            </a:r>
            <a:r>
              <a:rPr lang="ca-ES" dirty="0" smtClean="0">
                <a:solidFill>
                  <a:srgbClr val="002060"/>
                </a:solidFill>
              </a:rPr>
              <a:t> of </a:t>
            </a:r>
            <a:r>
              <a:rPr lang="ca-ES" dirty="0" err="1" smtClean="0">
                <a:solidFill>
                  <a:srgbClr val="002060"/>
                </a:solidFill>
              </a:rPr>
              <a:t>the</a:t>
            </a:r>
            <a:r>
              <a:rPr lang="ca-ES" dirty="0" smtClean="0">
                <a:solidFill>
                  <a:srgbClr val="002060"/>
                </a:solidFill>
              </a:rPr>
              <a:t> </a:t>
            </a:r>
            <a:r>
              <a:rPr lang="ca-ES" dirty="0" err="1" smtClean="0">
                <a:solidFill>
                  <a:srgbClr val="002060"/>
                </a:solidFill>
              </a:rPr>
              <a:t>PWs</a:t>
            </a:r>
            <a:r>
              <a:rPr lang="ca-ES" dirty="0" smtClean="0">
                <a:solidFill>
                  <a:srgbClr val="002060"/>
                </a:solidFill>
              </a:rPr>
              <a:t> for </a:t>
            </a:r>
            <a:r>
              <a:rPr lang="ca-ES" dirty="0" err="1" smtClean="0">
                <a:solidFill>
                  <a:srgbClr val="002060"/>
                </a:solidFill>
              </a:rPr>
              <a:t>phase</a:t>
            </a:r>
            <a:r>
              <a:rPr lang="ca-ES" dirty="0" smtClean="0">
                <a:solidFill>
                  <a:srgbClr val="002060"/>
                </a:solidFill>
              </a:rPr>
              <a:t> 2, </a:t>
            </a:r>
            <a:r>
              <a:rPr lang="ca-ES" dirty="0" err="1" smtClean="0">
                <a:solidFill>
                  <a:srgbClr val="002060"/>
                </a:solidFill>
              </a:rPr>
              <a:t>and</a:t>
            </a:r>
            <a:r>
              <a:rPr lang="ca-ES" dirty="0" smtClean="0">
                <a:solidFill>
                  <a:srgbClr val="002060"/>
                </a:solidFill>
              </a:rPr>
              <a:t> </a:t>
            </a:r>
            <a:r>
              <a:rPr lang="ca-ES" dirty="0" err="1" smtClean="0">
                <a:solidFill>
                  <a:srgbClr val="002060"/>
                </a:solidFill>
              </a:rPr>
              <a:t>the</a:t>
            </a:r>
            <a:r>
              <a:rPr lang="ca-ES" dirty="0" smtClean="0">
                <a:solidFill>
                  <a:srgbClr val="002060"/>
                </a:solidFill>
              </a:rPr>
              <a:t> </a:t>
            </a:r>
            <a:r>
              <a:rPr lang="ca-ES" dirty="0" err="1" smtClean="0">
                <a:solidFill>
                  <a:srgbClr val="002060"/>
                </a:solidFill>
              </a:rPr>
              <a:t>outcomes</a:t>
            </a:r>
            <a:r>
              <a:rPr lang="ca-ES" dirty="0" smtClean="0">
                <a:solidFill>
                  <a:srgbClr val="002060"/>
                </a:solidFill>
              </a:rPr>
              <a:t> of </a:t>
            </a:r>
            <a:r>
              <a:rPr lang="ca-ES" dirty="0" err="1" smtClean="0">
                <a:solidFill>
                  <a:srgbClr val="002060"/>
                </a:solidFill>
              </a:rPr>
              <a:t>teacher</a:t>
            </a:r>
            <a:r>
              <a:rPr lang="ca-ES" dirty="0" smtClean="0">
                <a:solidFill>
                  <a:srgbClr val="002060"/>
                </a:solidFill>
              </a:rPr>
              <a:t> </a:t>
            </a:r>
            <a:r>
              <a:rPr lang="ca-ES" dirty="0" err="1" smtClean="0">
                <a:solidFill>
                  <a:srgbClr val="002060"/>
                </a:solidFill>
              </a:rPr>
              <a:t>training</a:t>
            </a:r>
            <a:r>
              <a:rPr lang="ca-ES" dirty="0" smtClean="0">
                <a:solidFill>
                  <a:srgbClr val="002060"/>
                </a:solidFill>
              </a:rPr>
              <a:t>, </a:t>
            </a:r>
            <a:r>
              <a:rPr lang="ca-ES" dirty="0" err="1" smtClean="0">
                <a:solidFill>
                  <a:srgbClr val="002060"/>
                </a:solidFill>
              </a:rPr>
              <a:t>and</a:t>
            </a:r>
            <a:r>
              <a:rPr lang="ca-ES" dirty="0" smtClean="0">
                <a:solidFill>
                  <a:srgbClr val="002060"/>
                </a:solidFill>
              </a:rPr>
              <a:t> </a:t>
            </a:r>
            <a:r>
              <a:rPr lang="ca-ES" dirty="0" err="1" smtClean="0">
                <a:solidFill>
                  <a:srgbClr val="002060"/>
                </a:solidFill>
              </a:rPr>
              <a:t>teacher</a:t>
            </a:r>
            <a:r>
              <a:rPr lang="ca-ES" dirty="0" smtClean="0">
                <a:solidFill>
                  <a:srgbClr val="002060"/>
                </a:solidFill>
              </a:rPr>
              <a:t> feedback </a:t>
            </a:r>
            <a:r>
              <a:rPr lang="ca-ES" dirty="0" err="1" smtClean="0">
                <a:solidFill>
                  <a:srgbClr val="002060"/>
                </a:solidFill>
              </a:rPr>
              <a:t>from</a:t>
            </a:r>
            <a:r>
              <a:rPr lang="ca-ES" dirty="0" smtClean="0">
                <a:solidFill>
                  <a:srgbClr val="002060"/>
                </a:solidFill>
              </a:rPr>
              <a:t> </a:t>
            </a:r>
            <a:r>
              <a:rPr lang="ca-ES" dirty="0" err="1" smtClean="0">
                <a:solidFill>
                  <a:srgbClr val="002060"/>
                </a:solidFill>
              </a:rPr>
              <a:t>phase</a:t>
            </a:r>
            <a:r>
              <a:rPr lang="ca-ES" dirty="0" smtClean="0">
                <a:solidFill>
                  <a:srgbClr val="002060"/>
                </a:solidFill>
              </a:rPr>
              <a:t> 1. </a:t>
            </a:r>
            <a:endParaRPr lang="ca-ES" b="1" dirty="0">
              <a:solidFill>
                <a:srgbClr val="002060"/>
              </a:solidFill>
            </a:endParaRPr>
          </a:p>
          <a:p>
            <a:pPr marL="342900" indent="-342900">
              <a:buFont typeface="Arial" panose="020B0604020202020204" pitchFamily="34" charset="0"/>
              <a:buChar char="•"/>
            </a:pPr>
            <a:r>
              <a:rPr lang="ca-ES" b="1" dirty="0">
                <a:solidFill>
                  <a:srgbClr val="002060"/>
                </a:solidFill>
              </a:rPr>
              <a:t>By whom (role of partners</a:t>
            </a:r>
            <a:r>
              <a:rPr lang="ca-ES" b="1" dirty="0" smtClean="0">
                <a:solidFill>
                  <a:srgbClr val="002060"/>
                </a:solidFill>
              </a:rPr>
              <a:t>)</a:t>
            </a:r>
            <a:r>
              <a:rPr lang="ca-ES" dirty="0" smtClean="0">
                <a:solidFill>
                  <a:srgbClr val="002060"/>
                </a:solidFill>
              </a:rPr>
              <a:t> – </a:t>
            </a:r>
            <a:r>
              <a:rPr lang="ca-ES" dirty="0" err="1" smtClean="0">
                <a:solidFill>
                  <a:srgbClr val="002060"/>
                </a:solidFill>
              </a:rPr>
              <a:t>UoB</a:t>
            </a:r>
            <a:r>
              <a:rPr lang="ca-ES" dirty="0" smtClean="0">
                <a:solidFill>
                  <a:srgbClr val="002060"/>
                </a:solidFill>
              </a:rPr>
              <a:t> to </a:t>
            </a:r>
            <a:r>
              <a:rPr lang="ca-ES" dirty="0" err="1" smtClean="0">
                <a:solidFill>
                  <a:srgbClr val="002060"/>
                </a:solidFill>
              </a:rPr>
              <a:t>lead</a:t>
            </a:r>
            <a:r>
              <a:rPr lang="ca-ES" dirty="0" smtClean="0">
                <a:solidFill>
                  <a:srgbClr val="002060"/>
                </a:solidFill>
              </a:rPr>
              <a:t>, </a:t>
            </a:r>
            <a:r>
              <a:rPr lang="ca-ES" dirty="0" err="1" smtClean="0">
                <a:solidFill>
                  <a:srgbClr val="002060"/>
                </a:solidFill>
              </a:rPr>
              <a:t>but</a:t>
            </a:r>
            <a:r>
              <a:rPr lang="ca-ES" dirty="0" smtClean="0">
                <a:solidFill>
                  <a:srgbClr val="002060"/>
                </a:solidFill>
              </a:rPr>
              <a:t> </a:t>
            </a:r>
            <a:r>
              <a:rPr lang="ca-ES" dirty="0" err="1" smtClean="0">
                <a:solidFill>
                  <a:srgbClr val="002060"/>
                </a:solidFill>
              </a:rPr>
              <a:t>with</a:t>
            </a:r>
            <a:r>
              <a:rPr lang="ca-ES" dirty="0" smtClean="0">
                <a:solidFill>
                  <a:srgbClr val="002060"/>
                </a:solidFill>
              </a:rPr>
              <a:t> significant input </a:t>
            </a:r>
            <a:r>
              <a:rPr lang="ca-ES" dirty="0" err="1" smtClean="0">
                <a:solidFill>
                  <a:srgbClr val="002060"/>
                </a:solidFill>
              </a:rPr>
              <a:t>from</a:t>
            </a:r>
            <a:r>
              <a:rPr lang="ca-ES" dirty="0" smtClean="0">
                <a:solidFill>
                  <a:srgbClr val="002060"/>
                </a:solidFill>
              </a:rPr>
              <a:t> </a:t>
            </a:r>
            <a:r>
              <a:rPr lang="ca-ES" dirty="0" err="1" smtClean="0">
                <a:solidFill>
                  <a:srgbClr val="002060"/>
                </a:solidFill>
              </a:rPr>
              <a:t>partners</a:t>
            </a:r>
            <a:r>
              <a:rPr lang="ca-ES" dirty="0" smtClean="0">
                <a:solidFill>
                  <a:srgbClr val="002060"/>
                </a:solidFill>
              </a:rPr>
              <a:t> </a:t>
            </a:r>
            <a:r>
              <a:rPr lang="ca-ES" dirty="0" err="1" smtClean="0">
                <a:solidFill>
                  <a:srgbClr val="002060"/>
                </a:solidFill>
              </a:rPr>
              <a:t>working</a:t>
            </a:r>
            <a:r>
              <a:rPr lang="ca-ES" dirty="0" smtClean="0">
                <a:solidFill>
                  <a:srgbClr val="002060"/>
                </a:solidFill>
              </a:rPr>
              <a:t> in </a:t>
            </a:r>
            <a:r>
              <a:rPr lang="ca-ES" dirty="0" err="1" smtClean="0">
                <a:solidFill>
                  <a:srgbClr val="002060"/>
                </a:solidFill>
              </a:rPr>
              <a:t>each</a:t>
            </a:r>
            <a:r>
              <a:rPr lang="ca-ES" dirty="0" smtClean="0">
                <a:solidFill>
                  <a:srgbClr val="002060"/>
                </a:solidFill>
              </a:rPr>
              <a:t> </a:t>
            </a:r>
            <a:r>
              <a:rPr lang="ca-ES" dirty="0" err="1" smtClean="0">
                <a:solidFill>
                  <a:srgbClr val="002060"/>
                </a:solidFill>
              </a:rPr>
              <a:t>case</a:t>
            </a:r>
            <a:r>
              <a:rPr lang="ca-ES" dirty="0" smtClean="0">
                <a:solidFill>
                  <a:srgbClr val="002060"/>
                </a:solidFill>
              </a:rPr>
              <a:t> </a:t>
            </a:r>
            <a:r>
              <a:rPr lang="ca-ES" dirty="0" err="1" smtClean="0">
                <a:solidFill>
                  <a:srgbClr val="002060"/>
                </a:solidFill>
              </a:rPr>
              <a:t>study</a:t>
            </a:r>
            <a:endParaRPr lang="ca-ES" dirty="0" smtClean="0">
              <a:solidFill>
                <a:srgbClr val="002060"/>
              </a:solidFill>
            </a:endParaRPr>
          </a:p>
          <a:p>
            <a:pPr marL="342900" indent="-342900">
              <a:buFont typeface="Arial" panose="020B0604020202020204" pitchFamily="34" charset="0"/>
              <a:buChar char="•"/>
            </a:pPr>
            <a:r>
              <a:rPr lang="ca-ES" b="1" dirty="0" smtClean="0">
                <a:solidFill>
                  <a:srgbClr val="002060"/>
                </a:solidFill>
              </a:rPr>
              <a:t>Challenges</a:t>
            </a:r>
            <a:r>
              <a:rPr lang="ca-ES" dirty="0" smtClean="0">
                <a:solidFill>
                  <a:srgbClr val="002060"/>
                </a:solidFill>
              </a:rPr>
              <a:t> – At present </a:t>
            </a:r>
            <a:r>
              <a:rPr lang="ca-ES" dirty="0" err="1" smtClean="0">
                <a:solidFill>
                  <a:srgbClr val="002060"/>
                </a:solidFill>
              </a:rPr>
              <a:t>it</a:t>
            </a:r>
            <a:r>
              <a:rPr lang="ca-ES" dirty="0" smtClean="0">
                <a:solidFill>
                  <a:srgbClr val="002060"/>
                </a:solidFill>
              </a:rPr>
              <a:t> is </a:t>
            </a:r>
            <a:r>
              <a:rPr lang="ca-ES" dirty="0" err="1" smtClean="0">
                <a:solidFill>
                  <a:srgbClr val="002060"/>
                </a:solidFill>
              </a:rPr>
              <a:t>hard</a:t>
            </a:r>
            <a:r>
              <a:rPr lang="ca-ES" dirty="0" smtClean="0">
                <a:solidFill>
                  <a:srgbClr val="002060"/>
                </a:solidFill>
              </a:rPr>
              <a:t> to </a:t>
            </a:r>
            <a:r>
              <a:rPr lang="ca-ES" dirty="0" err="1" smtClean="0">
                <a:solidFill>
                  <a:srgbClr val="002060"/>
                </a:solidFill>
              </a:rPr>
              <a:t>know</a:t>
            </a:r>
            <a:r>
              <a:rPr lang="ca-ES" dirty="0" smtClean="0">
                <a:solidFill>
                  <a:srgbClr val="002060"/>
                </a:solidFill>
              </a:rPr>
              <a:t> </a:t>
            </a:r>
            <a:r>
              <a:rPr lang="ca-ES" dirty="0" err="1" smtClean="0">
                <a:solidFill>
                  <a:srgbClr val="002060"/>
                </a:solidFill>
              </a:rPr>
              <a:t>what</a:t>
            </a:r>
            <a:r>
              <a:rPr lang="ca-ES" dirty="0" smtClean="0">
                <a:solidFill>
                  <a:srgbClr val="002060"/>
                </a:solidFill>
              </a:rPr>
              <a:t> can </a:t>
            </a:r>
            <a:r>
              <a:rPr lang="ca-ES" dirty="0" err="1" smtClean="0">
                <a:solidFill>
                  <a:srgbClr val="002060"/>
                </a:solidFill>
              </a:rPr>
              <a:t>and</a:t>
            </a:r>
            <a:r>
              <a:rPr lang="ca-ES" dirty="0" smtClean="0">
                <a:solidFill>
                  <a:srgbClr val="002060"/>
                </a:solidFill>
              </a:rPr>
              <a:t> </a:t>
            </a:r>
            <a:r>
              <a:rPr lang="ca-ES" dirty="0" err="1" smtClean="0">
                <a:solidFill>
                  <a:srgbClr val="002060"/>
                </a:solidFill>
              </a:rPr>
              <a:t>should</a:t>
            </a:r>
            <a:r>
              <a:rPr lang="ca-ES" dirty="0" smtClean="0">
                <a:solidFill>
                  <a:srgbClr val="002060"/>
                </a:solidFill>
              </a:rPr>
              <a:t> be </a:t>
            </a:r>
            <a:r>
              <a:rPr lang="ca-ES" dirty="0" err="1" smtClean="0">
                <a:solidFill>
                  <a:srgbClr val="002060"/>
                </a:solidFill>
              </a:rPr>
              <a:t>usefully</a:t>
            </a:r>
            <a:r>
              <a:rPr lang="ca-ES" dirty="0" smtClean="0">
                <a:solidFill>
                  <a:srgbClr val="002060"/>
                </a:solidFill>
              </a:rPr>
              <a:t> </a:t>
            </a:r>
            <a:r>
              <a:rPr lang="ca-ES" dirty="0" err="1" smtClean="0">
                <a:solidFill>
                  <a:srgbClr val="002060"/>
                </a:solidFill>
              </a:rPr>
              <a:t>communicated</a:t>
            </a:r>
            <a:r>
              <a:rPr lang="ca-ES" dirty="0" smtClean="0">
                <a:solidFill>
                  <a:srgbClr val="002060"/>
                </a:solidFill>
              </a:rPr>
              <a:t> to </a:t>
            </a:r>
            <a:r>
              <a:rPr lang="ca-ES" dirty="0" err="1" smtClean="0">
                <a:solidFill>
                  <a:srgbClr val="002060"/>
                </a:solidFill>
              </a:rPr>
              <a:t>both</a:t>
            </a:r>
            <a:r>
              <a:rPr lang="ca-ES" dirty="0" smtClean="0">
                <a:solidFill>
                  <a:srgbClr val="002060"/>
                </a:solidFill>
              </a:rPr>
              <a:t> </a:t>
            </a:r>
            <a:r>
              <a:rPr lang="ca-ES" dirty="0" err="1" smtClean="0">
                <a:solidFill>
                  <a:srgbClr val="002060"/>
                </a:solidFill>
              </a:rPr>
              <a:t>teachers</a:t>
            </a:r>
            <a:r>
              <a:rPr lang="ca-ES" dirty="0" smtClean="0">
                <a:solidFill>
                  <a:srgbClr val="002060"/>
                </a:solidFill>
              </a:rPr>
              <a:t> </a:t>
            </a:r>
            <a:r>
              <a:rPr lang="ca-ES" dirty="0" err="1" smtClean="0">
                <a:solidFill>
                  <a:srgbClr val="002060"/>
                </a:solidFill>
              </a:rPr>
              <a:t>and</a:t>
            </a:r>
            <a:r>
              <a:rPr lang="ca-ES" dirty="0" smtClean="0">
                <a:solidFill>
                  <a:srgbClr val="002060"/>
                </a:solidFill>
              </a:rPr>
              <a:t> </a:t>
            </a:r>
            <a:r>
              <a:rPr lang="ca-ES" dirty="0" err="1" smtClean="0">
                <a:solidFill>
                  <a:srgbClr val="002060"/>
                </a:solidFill>
              </a:rPr>
              <a:t>ECRs</a:t>
            </a:r>
            <a:r>
              <a:rPr lang="ca-ES" dirty="0" smtClean="0">
                <a:solidFill>
                  <a:srgbClr val="002060"/>
                </a:solidFill>
              </a:rPr>
              <a:t>. </a:t>
            </a:r>
            <a:r>
              <a:rPr lang="ca-ES" dirty="0" err="1" smtClean="0">
                <a:solidFill>
                  <a:srgbClr val="002060"/>
                </a:solidFill>
              </a:rPr>
              <a:t>It</a:t>
            </a:r>
            <a:r>
              <a:rPr lang="ca-ES" dirty="0" smtClean="0">
                <a:solidFill>
                  <a:srgbClr val="002060"/>
                </a:solidFill>
              </a:rPr>
              <a:t> is </a:t>
            </a:r>
            <a:r>
              <a:rPr lang="ca-ES" dirty="0" err="1" smtClean="0">
                <a:solidFill>
                  <a:srgbClr val="002060"/>
                </a:solidFill>
              </a:rPr>
              <a:t>hoped</a:t>
            </a:r>
            <a:r>
              <a:rPr lang="ca-ES" dirty="0" smtClean="0">
                <a:solidFill>
                  <a:srgbClr val="002060"/>
                </a:solidFill>
              </a:rPr>
              <a:t> </a:t>
            </a:r>
            <a:r>
              <a:rPr lang="ca-ES" dirty="0" err="1" smtClean="0">
                <a:solidFill>
                  <a:srgbClr val="002060"/>
                </a:solidFill>
              </a:rPr>
              <a:t>that</a:t>
            </a:r>
            <a:r>
              <a:rPr lang="ca-ES" dirty="0" smtClean="0">
                <a:solidFill>
                  <a:srgbClr val="002060"/>
                </a:solidFill>
              </a:rPr>
              <a:t> feedback </a:t>
            </a:r>
            <a:r>
              <a:rPr lang="ca-ES" dirty="0" err="1" smtClean="0">
                <a:solidFill>
                  <a:srgbClr val="002060"/>
                </a:solidFill>
              </a:rPr>
              <a:t>and</a:t>
            </a:r>
            <a:r>
              <a:rPr lang="ca-ES" dirty="0" smtClean="0">
                <a:solidFill>
                  <a:srgbClr val="002060"/>
                </a:solidFill>
              </a:rPr>
              <a:t> </a:t>
            </a:r>
            <a:r>
              <a:rPr lang="ca-ES" dirty="0" err="1" smtClean="0">
                <a:solidFill>
                  <a:srgbClr val="002060"/>
                </a:solidFill>
              </a:rPr>
              <a:t>evaluation</a:t>
            </a:r>
            <a:r>
              <a:rPr lang="ca-ES" dirty="0" smtClean="0">
                <a:solidFill>
                  <a:srgbClr val="002060"/>
                </a:solidFill>
              </a:rPr>
              <a:t> </a:t>
            </a:r>
            <a:r>
              <a:rPr lang="ca-ES" dirty="0" err="1" smtClean="0">
                <a:solidFill>
                  <a:srgbClr val="002060"/>
                </a:solidFill>
              </a:rPr>
              <a:t>will</a:t>
            </a:r>
            <a:r>
              <a:rPr lang="ca-ES" dirty="0" smtClean="0">
                <a:solidFill>
                  <a:srgbClr val="002060"/>
                </a:solidFill>
              </a:rPr>
              <a:t> </a:t>
            </a:r>
            <a:r>
              <a:rPr lang="ca-ES" dirty="0" err="1" smtClean="0">
                <a:solidFill>
                  <a:srgbClr val="002060"/>
                </a:solidFill>
              </a:rPr>
              <a:t>help</a:t>
            </a:r>
            <a:r>
              <a:rPr lang="ca-ES" dirty="0" smtClean="0">
                <a:solidFill>
                  <a:srgbClr val="002060"/>
                </a:solidFill>
              </a:rPr>
              <a:t> to </a:t>
            </a:r>
            <a:r>
              <a:rPr lang="ca-ES" dirty="0" err="1" smtClean="0">
                <a:solidFill>
                  <a:srgbClr val="002060"/>
                </a:solidFill>
              </a:rPr>
              <a:t>clarify</a:t>
            </a:r>
            <a:r>
              <a:rPr lang="ca-ES" dirty="0" smtClean="0">
                <a:solidFill>
                  <a:srgbClr val="002060"/>
                </a:solidFill>
              </a:rPr>
              <a:t> </a:t>
            </a:r>
            <a:r>
              <a:rPr lang="ca-ES" dirty="0" err="1" smtClean="0">
                <a:solidFill>
                  <a:srgbClr val="002060"/>
                </a:solidFill>
              </a:rPr>
              <a:t>this</a:t>
            </a:r>
            <a:r>
              <a:rPr lang="ca-ES" dirty="0" smtClean="0">
                <a:solidFill>
                  <a:srgbClr val="002060"/>
                </a:solidFill>
              </a:rPr>
              <a:t>.  </a:t>
            </a:r>
            <a:endParaRPr lang="ca-ES" b="1" dirty="0">
              <a:solidFill>
                <a:srgbClr val="002060"/>
              </a:solidFill>
            </a:endParaRPr>
          </a:p>
        </p:txBody>
      </p:sp>
      <p:sp>
        <p:nvSpPr>
          <p:cNvPr id="7" name="QuadreDeText 2"/>
          <p:cNvSpPr txBox="1"/>
          <p:nvPr/>
        </p:nvSpPr>
        <p:spPr>
          <a:xfrm>
            <a:off x="820883" y="600440"/>
            <a:ext cx="7477728" cy="830997"/>
          </a:xfrm>
          <a:prstGeom prst="rect">
            <a:avLst/>
          </a:prstGeom>
          <a:noFill/>
        </p:spPr>
        <p:txBody>
          <a:bodyPr wrap="square" rtlCol="0">
            <a:spAutoFit/>
          </a:bodyPr>
          <a:lstStyle/>
          <a:p>
            <a:pPr lvl="0"/>
            <a:r>
              <a:rPr lang="ca-ES" sz="2400" b="1" dirty="0" smtClean="0">
                <a:solidFill>
                  <a:srgbClr val="CC0099"/>
                </a:solidFill>
              </a:rPr>
              <a:t>WP3 </a:t>
            </a:r>
            <a:r>
              <a:rPr lang="en-GB" sz="2400" b="1" i="1" dirty="0">
                <a:solidFill>
                  <a:srgbClr val="CC0099"/>
                </a:solidFill>
              </a:rPr>
              <a:t>Building science education and communication capacity for teachers and early career researchers</a:t>
            </a:r>
            <a:endParaRPr lang="ca-ES" sz="2400" b="1" i="1" dirty="0">
              <a:solidFill>
                <a:srgbClr val="CC0099"/>
              </a:solidFill>
            </a:endParaRPr>
          </a:p>
        </p:txBody>
      </p:sp>
    </p:spTree>
    <p:extLst>
      <p:ext uri="{BB962C8B-B14F-4D97-AF65-F5344CB8AC3E}">
        <p14:creationId xmlns:p14="http://schemas.microsoft.com/office/powerpoint/2010/main" xmlns="" val="176412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3" y="600440"/>
            <a:ext cx="7477728" cy="830997"/>
          </a:xfrm>
          <a:prstGeom prst="rect">
            <a:avLst/>
          </a:prstGeom>
          <a:noFill/>
        </p:spPr>
        <p:txBody>
          <a:bodyPr wrap="square" rtlCol="0">
            <a:spAutoFit/>
          </a:bodyPr>
          <a:lstStyle/>
          <a:p>
            <a:pPr lvl="0"/>
            <a:r>
              <a:rPr lang="ca-ES" sz="2400" b="1" dirty="0" smtClean="0">
                <a:solidFill>
                  <a:srgbClr val="CC0099"/>
                </a:solidFill>
              </a:rPr>
              <a:t>WP3 </a:t>
            </a:r>
            <a:r>
              <a:rPr lang="en-GB" sz="2400" b="1" i="1" dirty="0">
                <a:solidFill>
                  <a:srgbClr val="CC0099"/>
                </a:solidFill>
              </a:rPr>
              <a:t>Building science education and communication capacity for teachers and early career researchers</a:t>
            </a:r>
            <a:endParaRPr lang="ca-ES" sz="2400" b="1" i="1" dirty="0">
              <a:solidFill>
                <a:srgbClr val="CC0099"/>
              </a:solidFill>
            </a:endParaRPr>
          </a:p>
        </p:txBody>
      </p:sp>
      <p:sp>
        <p:nvSpPr>
          <p:cNvPr id="6" name="QuadreDeText 5"/>
          <p:cNvSpPr txBox="1"/>
          <p:nvPr/>
        </p:nvSpPr>
        <p:spPr>
          <a:xfrm>
            <a:off x="820882" y="1674796"/>
            <a:ext cx="10229555" cy="4524316"/>
          </a:xfrm>
          <a:prstGeom prst="rect">
            <a:avLst/>
          </a:prstGeom>
          <a:noFill/>
        </p:spPr>
        <p:txBody>
          <a:bodyPr wrap="square" rtlCol="0">
            <a:spAutoFit/>
          </a:bodyPr>
          <a:lstStyle/>
          <a:p>
            <a:r>
              <a:rPr lang="ca-ES" b="1" dirty="0" smtClean="0">
                <a:solidFill>
                  <a:srgbClr val="CC0099"/>
                </a:solidFill>
              </a:rPr>
              <a:t>Implementation</a:t>
            </a:r>
          </a:p>
          <a:p>
            <a:endParaRPr lang="ca-ES" b="1" dirty="0">
              <a:solidFill>
                <a:srgbClr val="CC0099"/>
              </a:solidFill>
            </a:endParaRPr>
          </a:p>
          <a:p>
            <a:r>
              <a:rPr lang="ca-ES" i="1" dirty="0" smtClean="0">
                <a:solidFill>
                  <a:srgbClr val="002060"/>
                </a:solidFill>
              </a:rPr>
              <a:t>“</a:t>
            </a:r>
            <a:r>
              <a:rPr lang="ca-ES" i="1" dirty="0" err="1" smtClean="0">
                <a:solidFill>
                  <a:srgbClr val="002060"/>
                </a:solidFill>
              </a:rPr>
              <a:t>Design</a:t>
            </a:r>
            <a:r>
              <a:rPr lang="ca-ES" i="1" dirty="0" smtClean="0">
                <a:solidFill>
                  <a:srgbClr val="002060"/>
                </a:solidFill>
              </a:rPr>
              <a:t> </a:t>
            </a:r>
            <a:r>
              <a:rPr lang="ca-ES" i="1" dirty="0" err="1">
                <a:solidFill>
                  <a:srgbClr val="002060"/>
                </a:solidFill>
              </a:rPr>
              <a:t>media</a:t>
            </a:r>
            <a:r>
              <a:rPr lang="ca-ES" i="1" dirty="0">
                <a:solidFill>
                  <a:srgbClr val="002060"/>
                </a:solidFill>
              </a:rPr>
              <a:t> </a:t>
            </a:r>
            <a:r>
              <a:rPr lang="ca-ES" i="1" dirty="0" err="1">
                <a:solidFill>
                  <a:srgbClr val="002060"/>
                </a:solidFill>
              </a:rPr>
              <a:t>collection</a:t>
            </a:r>
            <a:r>
              <a:rPr lang="ca-ES" i="1" dirty="0">
                <a:solidFill>
                  <a:srgbClr val="002060"/>
                </a:solidFill>
              </a:rPr>
              <a:t> </a:t>
            </a:r>
            <a:r>
              <a:rPr lang="ca-ES" i="1" dirty="0" err="1">
                <a:solidFill>
                  <a:srgbClr val="002060"/>
                </a:solidFill>
              </a:rPr>
              <a:t>strategy</a:t>
            </a:r>
            <a:r>
              <a:rPr lang="ca-ES" i="1" dirty="0">
                <a:solidFill>
                  <a:srgbClr val="002060"/>
                </a:solidFill>
              </a:rPr>
              <a:t> to </a:t>
            </a:r>
            <a:r>
              <a:rPr lang="ca-ES" i="1" dirty="0" err="1">
                <a:solidFill>
                  <a:srgbClr val="002060"/>
                </a:solidFill>
              </a:rPr>
              <a:t>feed</a:t>
            </a:r>
            <a:r>
              <a:rPr lang="ca-ES" i="1" dirty="0">
                <a:solidFill>
                  <a:srgbClr val="002060"/>
                </a:solidFill>
              </a:rPr>
              <a:t> </a:t>
            </a:r>
            <a:r>
              <a:rPr lang="ca-ES" i="1" dirty="0" err="1">
                <a:solidFill>
                  <a:srgbClr val="002060"/>
                </a:solidFill>
              </a:rPr>
              <a:t>toolkits</a:t>
            </a:r>
            <a:r>
              <a:rPr lang="ca-ES" i="1" dirty="0">
                <a:solidFill>
                  <a:srgbClr val="002060"/>
                </a:solidFill>
              </a:rPr>
              <a:t> – </a:t>
            </a:r>
            <a:r>
              <a:rPr lang="ca-ES" i="1" dirty="0" err="1">
                <a:solidFill>
                  <a:srgbClr val="002060"/>
                </a:solidFill>
              </a:rPr>
              <a:t>arrange</a:t>
            </a:r>
            <a:r>
              <a:rPr lang="ca-ES" i="1" dirty="0">
                <a:solidFill>
                  <a:srgbClr val="002060"/>
                </a:solidFill>
              </a:rPr>
              <a:t> for </a:t>
            </a:r>
            <a:r>
              <a:rPr lang="ca-ES" i="1" dirty="0" err="1">
                <a:solidFill>
                  <a:srgbClr val="002060"/>
                </a:solidFill>
              </a:rPr>
              <a:t>appropriate</a:t>
            </a:r>
            <a:r>
              <a:rPr lang="ca-ES" i="1" dirty="0">
                <a:solidFill>
                  <a:srgbClr val="002060"/>
                </a:solidFill>
              </a:rPr>
              <a:t> </a:t>
            </a:r>
            <a:r>
              <a:rPr lang="ca-ES" i="1" dirty="0" err="1">
                <a:solidFill>
                  <a:srgbClr val="002060"/>
                </a:solidFill>
              </a:rPr>
              <a:t>personnel</a:t>
            </a:r>
            <a:r>
              <a:rPr lang="ca-ES" i="1" dirty="0">
                <a:solidFill>
                  <a:srgbClr val="002060"/>
                </a:solidFill>
              </a:rPr>
              <a:t> </a:t>
            </a:r>
            <a:r>
              <a:rPr lang="ca-ES" i="1" dirty="0" err="1">
                <a:solidFill>
                  <a:srgbClr val="002060"/>
                </a:solidFill>
              </a:rPr>
              <a:t>and</a:t>
            </a:r>
            <a:r>
              <a:rPr lang="ca-ES" i="1" dirty="0">
                <a:solidFill>
                  <a:srgbClr val="002060"/>
                </a:solidFill>
              </a:rPr>
              <a:t> </a:t>
            </a:r>
            <a:r>
              <a:rPr lang="ca-ES" i="1" dirty="0" err="1">
                <a:solidFill>
                  <a:srgbClr val="002060"/>
                </a:solidFill>
              </a:rPr>
              <a:t>briefing</a:t>
            </a:r>
            <a:r>
              <a:rPr lang="ca-ES" i="1" dirty="0">
                <a:solidFill>
                  <a:srgbClr val="002060"/>
                </a:solidFill>
              </a:rPr>
              <a:t> in </a:t>
            </a:r>
            <a:r>
              <a:rPr lang="ca-ES" i="1" dirty="0" err="1">
                <a:solidFill>
                  <a:srgbClr val="002060"/>
                </a:solidFill>
              </a:rPr>
              <a:t>each</a:t>
            </a:r>
            <a:r>
              <a:rPr lang="ca-ES" i="1" dirty="0">
                <a:solidFill>
                  <a:srgbClr val="002060"/>
                </a:solidFill>
              </a:rPr>
              <a:t> </a:t>
            </a:r>
            <a:r>
              <a:rPr lang="ca-ES" i="1" dirty="0" err="1">
                <a:solidFill>
                  <a:srgbClr val="002060"/>
                </a:solidFill>
              </a:rPr>
              <a:t>case</a:t>
            </a:r>
            <a:r>
              <a:rPr lang="ca-ES" i="1" dirty="0">
                <a:solidFill>
                  <a:srgbClr val="002060"/>
                </a:solidFill>
              </a:rPr>
              <a:t> </a:t>
            </a:r>
            <a:r>
              <a:rPr lang="ca-ES" i="1" dirty="0" err="1">
                <a:solidFill>
                  <a:srgbClr val="002060"/>
                </a:solidFill>
              </a:rPr>
              <a:t>study</a:t>
            </a:r>
            <a:r>
              <a:rPr lang="ca-ES" i="1" dirty="0">
                <a:solidFill>
                  <a:srgbClr val="002060"/>
                </a:solidFill>
              </a:rPr>
              <a:t> </a:t>
            </a:r>
            <a:r>
              <a:rPr lang="ca-ES" i="1" dirty="0" smtClean="0">
                <a:solidFill>
                  <a:srgbClr val="002060"/>
                </a:solidFill>
              </a:rPr>
              <a:t>country”</a:t>
            </a:r>
            <a:endParaRPr lang="ca-ES" sz="2000" i="1" dirty="0">
              <a:solidFill>
                <a:srgbClr val="002060"/>
              </a:solidFill>
            </a:endParaRPr>
          </a:p>
          <a:p>
            <a:endParaRPr lang="ca-ES" i="1" dirty="0">
              <a:solidFill>
                <a:srgbClr val="002060"/>
              </a:solidFill>
            </a:endParaRPr>
          </a:p>
          <a:p>
            <a:endParaRPr lang="ca-ES" b="1" dirty="0">
              <a:solidFill>
                <a:srgbClr val="CC0099"/>
              </a:solidFill>
            </a:endParaRPr>
          </a:p>
          <a:p>
            <a:pPr marL="342900" indent="-342900">
              <a:buFont typeface="Arial" panose="020B0604020202020204" pitchFamily="34" charset="0"/>
              <a:buChar char="•"/>
            </a:pPr>
            <a:r>
              <a:rPr lang="ca-ES" b="1" dirty="0" smtClean="0">
                <a:solidFill>
                  <a:srgbClr val="002060"/>
                </a:solidFill>
              </a:rPr>
              <a:t>How </a:t>
            </a:r>
            <a:r>
              <a:rPr lang="ca-ES" dirty="0" smtClean="0">
                <a:solidFill>
                  <a:srgbClr val="002060"/>
                </a:solidFill>
              </a:rPr>
              <a:t> - </a:t>
            </a:r>
            <a:r>
              <a:rPr lang="ca-ES" dirty="0" err="1" smtClean="0">
                <a:solidFill>
                  <a:srgbClr val="002060"/>
                </a:solidFill>
              </a:rPr>
              <a:t>Once</a:t>
            </a:r>
            <a:r>
              <a:rPr lang="ca-ES" dirty="0" smtClean="0">
                <a:solidFill>
                  <a:srgbClr val="002060"/>
                </a:solidFill>
              </a:rPr>
              <a:t> </a:t>
            </a:r>
            <a:r>
              <a:rPr lang="ca-ES" dirty="0" err="1" smtClean="0">
                <a:solidFill>
                  <a:srgbClr val="002060"/>
                </a:solidFill>
              </a:rPr>
              <a:t>the</a:t>
            </a:r>
            <a:r>
              <a:rPr lang="ca-ES" dirty="0" smtClean="0">
                <a:solidFill>
                  <a:srgbClr val="002060"/>
                </a:solidFill>
              </a:rPr>
              <a:t> </a:t>
            </a:r>
            <a:r>
              <a:rPr lang="ca-ES" dirty="0" err="1" smtClean="0">
                <a:solidFill>
                  <a:srgbClr val="002060"/>
                </a:solidFill>
              </a:rPr>
              <a:t>scope</a:t>
            </a:r>
            <a:r>
              <a:rPr lang="ca-ES" dirty="0" smtClean="0">
                <a:solidFill>
                  <a:srgbClr val="002060"/>
                </a:solidFill>
              </a:rPr>
              <a:t>, </a:t>
            </a:r>
            <a:r>
              <a:rPr lang="ca-ES" dirty="0" err="1" smtClean="0">
                <a:solidFill>
                  <a:srgbClr val="002060"/>
                </a:solidFill>
              </a:rPr>
              <a:t>form</a:t>
            </a:r>
            <a:r>
              <a:rPr lang="ca-ES" dirty="0" smtClean="0">
                <a:solidFill>
                  <a:srgbClr val="002060"/>
                </a:solidFill>
              </a:rPr>
              <a:t> </a:t>
            </a:r>
            <a:r>
              <a:rPr lang="ca-ES" dirty="0" err="1" smtClean="0">
                <a:solidFill>
                  <a:srgbClr val="002060"/>
                </a:solidFill>
              </a:rPr>
              <a:t>and</a:t>
            </a:r>
            <a:r>
              <a:rPr lang="ca-ES" dirty="0" smtClean="0">
                <a:solidFill>
                  <a:srgbClr val="002060"/>
                </a:solidFill>
              </a:rPr>
              <a:t> focus of </a:t>
            </a:r>
            <a:r>
              <a:rPr lang="ca-ES" dirty="0" err="1" smtClean="0">
                <a:solidFill>
                  <a:srgbClr val="002060"/>
                </a:solidFill>
              </a:rPr>
              <a:t>the</a:t>
            </a:r>
            <a:r>
              <a:rPr lang="ca-ES" dirty="0" smtClean="0">
                <a:solidFill>
                  <a:srgbClr val="002060"/>
                </a:solidFill>
              </a:rPr>
              <a:t> </a:t>
            </a:r>
            <a:r>
              <a:rPr lang="ca-ES" dirty="0" err="1" smtClean="0">
                <a:solidFill>
                  <a:srgbClr val="002060"/>
                </a:solidFill>
              </a:rPr>
              <a:t>toolkits</a:t>
            </a:r>
            <a:r>
              <a:rPr lang="ca-ES" dirty="0" smtClean="0">
                <a:solidFill>
                  <a:srgbClr val="002060"/>
                </a:solidFill>
              </a:rPr>
              <a:t> is </a:t>
            </a:r>
            <a:r>
              <a:rPr lang="ca-ES" dirty="0" err="1" smtClean="0">
                <a:solidFill>
                  <a:srgbClr val="002060"/>
                </a:solidFill>
              </a:rPr>
              <a:t>established</a:t>
            </a:r>
            <a:r>
              <a:rPr lang="ca-ES" dirty="0" smtClean="0">
                <a:solidFill>
                  <a:srgbClr val="002060"/>
                </a:solidFill>
              </a:rPr>
              <a:t>, </a:t>
            </a:r>
            <a:r>
              <a:rPr lang="ca-ES" dirty="0" err="1" smtClean="0">
                <a:solidFill>
                  <a:srgbClr val="002060"/>
                </a:solidFill>
              </a:rPr>
              <a:t>we</a:t>
            </a:r>
            <a:r>
              <a:rPr lang="ca-ES" dirty="0" smtClean="0">
                <a:solidFill>
                  <a:srgbClr val="002060"/>
                </a:solidFill>
              </a:rPr>
              <a:t> </a:t>
            </a:r>
            <a:r>
              <a:rPr lang="ca-ES" dirty="0" err="1" smtClean="0">
                <a:solidFill>
                  <a:srgbClr val="002060"/>
                </a:solidFill>
              </a:rPr>
              <a:t>need</a:t>
            </a:r>
            <a:r>
              <a:rPr lang="ca-ES" dirty="0" smtClean="0">
                <a:solidFill>
                  <a:srgbClr val="002060"/>
                </a:solidFill>
              </a:rPr>
              <a:t> to </a:t>
            </a:r>
            <a:r>
              <a:rPr lang="ca-ES" dirty="0" err="1" smtClean="0">
                <a:solidFill>
                  <a:srgbClr val="002060"/>
                </a:solidFill>
              </a:rPr>
              <a:t>identify</a:t>
            </a:r>
            <a:r>
              <a:rPr lang="ca-ES" dirty="0" smtClean="0">
                <a:solidFill>
                  <a:srgbClr val="002060"/>
                </a:solidFill>
              </a:rPr>
              <a:t> </a:t>
            </a:r>
            <a:r>
              <a:rPr lang="ca-ES" dirty="0" err="1" smtClean="0">
                <a:solidFill>
                  <a:srgbClr val="002060"/>
                </a:solidFill>
              </a:rPr>
              <a:t>the</a:t>
            </a:r>
            <a:r>
              <a:rPr lang="ca-ES" dirty="0" smtClean="0">
                <a:solidFill>
                  <a:srgbClr val="002060"/>
                </a:solidFill>
              </a:rPr>
              <a:t> </a:t>
            </a:r>
            <a:r>
              <a:rPr lang="ca-ES" dirty="0" err="1" smtClean="0">
                <a:solidFill>
                  <a:srgbClr val="002060"/>
                </a:solidFill>
              </a:rPr>
              <a:t>media</a:t>
            </a:r>
            <a:r>
              <a:rPr lang="ca-ES" dirty="0" smtClean="0">
                <a:solidFill>
                  <a:srgbClr val="002060"/>
                </a:solidFill>
              </a:rPr>
              <a:t> </a:t>
            </a:r>
            <a:r>
              <a:rPr lang="ca-ES" dirty="0" err="1" smtClean="0">
                <a:solidFill>
                  <a:srgbClr val="002060"/>
                </a:solidFill>
              </a:rPr>
              <a:t>we</a:t>
            </a:r>
            <a:r>
              <a:rPr lang="ca-ES" dirty="0" smtClean="0">
                <a:solidFill>
                  <a:srgbClr val="002060"/>
                </a:solidFill>
              </a:rPr>
              <a:t> </a:t>
            </a:r>
            <a:r>
              <a:rPr lang="ca-ES" dirty="0" err="1" smtClean="0">
                <a:solidFill>
                  <a:srgbClr val="002060"/>
                </a:solidFill>
              </a:rPr>
              <a:t>will</a:t>
            </a:r>
            <a:r>
              <a:rPr lang="ca-ES" dirty="0" smtClean="0">
                <a:solidFill>
                  <a:srgbClr val="002060"/>
                </a:solidFill>
              </a:rPr>
              <a:t> </a:t>
            </a:r>
            <a:r>
              <a:rPr lang="ca-ES" dirty="0" err="1" smtClean="0">
                <a:solidFill>
                  <a:srgbClr val="002060"/>
                </a:solidFill>
              </a:rPr>
              <a:t>need</a:t>
            </a:r>
            <a:r>
              <a:rPr lang="ca-ES" dirty="0">
                <a:solidFill>
                  <a:srgbClr val="002060"/>
                </a:solidFill>
              </a:rPr>
              <a:t> </a:t>
            </a:r>
            <a:r>
              <a:rPr lang="ca-ES" dirty="0" smtClean="0">
                <a:solidFill>
                  <a:srgbClr val="002060"/>
                </a:solidFill>
              </a:rPr>
              <a:t>(</a:t>
            </a:r>
            <a:r>
              <a:rPr lang="ca-ES" dirty="0" err="1" smtClean="0">
                <a:solidFill>
                  <a:srgbClr val="002060"/>
                </a:solidFill>
              </a:rPr>
              <a:t>photos</a:t>
            </a:r>
            <a:r>
              <a:rPr lang="ca-ES" dirty="0" smtClean="0">
                <a:solidFill>
                  <a:srgbClr val="002060"/>
                </a:solidFill>
              </a:rPr>
              <a:t>, </a:t>
            </a:r>
            <a:r>
              <a:rPr lang="ca-ES" dirty="0" err="1" smtClean="0">
                <a:solidFill>
                  <a:srgbClr val="002060"/>
                </a:solidFill>
              </a:rPr>
              <a:t>videos</a:t>
            </a:r>
            <a:r>
              <a:rPr lang="ca-ES" dirty="0" smtClean="0">
                <a:solidFill>
                  <a:srgbClr val="002060"/>
                </a:solidFill>
              </a:rPr>
              <a:t>, </a:t>
            </a:r>
            <a:r>
              <a:rPr lang="ca-ES" dirty="0" err="1" smtClean="0">
                <a:solidFill>
                  <a:srgbClr val="002060"/>
                </a:solidFill>
              </a:rPr>
              <a:t>interviews</a:t>
            </a:r>
            <a:r>
              <a:rPr lang="ca-ES" dirty="0" smtClean="0">
                <a:solidFill>
                  <a:srgbClr val="002060"/>
                </a:solidFill>
              </a:rPr>
              <a:t> </a:t>
            </a:r>
            <a:r>
              <a:rPr lang="ca-ES" dirty="0" err="1" smtClean="0">
                <a:solidFill>
                  <a:srgbClr val="002060"/>
                </a:solidFill>
              </a:rPr>
              <a:t>etc</a:t>
            </a:r>
            <a:r>
              <a:rPr lang="ca-ES" dirty="0" smtClean="0">
                <a:solidFill>
                  <a:srgbClr val="002060"/>
                </a:solidFill>
              </a:rPr>
              <a:t>) in </a:t>
            </a:r>
            <a:r>
              <a:rPr lang="ca-ES" dirty="0" err="1" smtClean="0">
                <a:solidFill>
                  <a:srgbClr val="002060"/>
                </a:solidFill>
              </a:rPr>
              <a:t>order</a:t>
            </a:r>
            <a:r>
              <a:rPr lang="ca-ES" dirty="0" smtClean="0">
                <a:solidFill>
                  <a:srgbClr val="002060"/>
                </a:solidFill>
              </a:rPr>
              <a:t> to </a:t>
            </a:r>
            <a:r>
              <a:rPr lang="ca-ES" dirty="0" err="1" smtClean="0">
                <a:solidFill>
                  <a:srgbClr val="002060"/>
                </a:solidFill>
              </a:rPr>
              <a:t>plan</a:t>
            </a:r>
            <a:r>
              <a:rPr lang="ca-ES" dirty="0" smtClean="0">
                <a:solidFill>
                  <a:srgbClr val="002060"/>
                </a:solidFill>
              </a:rPr>
              <a:t> a </a:t>
            </a:r>
            <a:r>
              <a:rPr lang="ca-ES" dirty="0" err="1" smtClean="0">
                <a:solidFill>
                  <a:srgbClr val="002060"/>
                </a:solidFill>
              </a:rPr>
              <a:t>collection</a:t>
            </a:r>
            <a:r>
              <a:rPr lang="ca-ES" dirty="0" smtClean="0">
                <a:solidFill>
                  <a:srgbClr val="002060"/>
                </a:solidFill>
              </a:rPr>
              <a:t> </a:t>
            </a:r>
            <a:r>
              <a:rPr lang="ca-ES" dirty="0" err="1" smtClean="0">
                <a:solidFill>
                  <a:srgbClr val="002060"/>
                </a:solidFill>
              </a:rPr>
              <a:t>strategy</a:t>
            </a:r>
            <a:r>
              <a:rPr lang="ca-ES" dirty="0" smtClean="0">
                <a:solidFill>
                  <a:srgbClr val="002060"/>
                </a:solidFill>
              </a:rPr>
              <a:t> </a:t>
            </a:r>
            <a:r>
              <a:rPr lang="ca-ES" dirty="0" err="1" smtClean="0">
                <a:solidFill>
                  <a:srgbClr val="002060"/>
                </a:solidFill>
              </a:rPr>
              <a:t>and</a:t>
            </a:r>
            <a:r>
              <a:rPr lang="ca-ES" dirty="0" smtClean="0">
                <a:solidFill>
                  <a:srgbClr val="002060"/>
                </a:solidFill>
              </a:rPr>
              <a:t> </a:t>
            </a:r>
            <a:r>
              <a:rPr lang="ca-ES" dirty="0" err="1" smtClean="0">
                <a:solidFill>
                  <a:srgbClr val="002060"/>
                </a:solidFill>
              </a:rPr>
              <a:t>brief</a:t>
            </a:r>
            <a:r>
              <a:rPr lang="ca-ES" dirty="0" smtClean="0">
                <a:solidFill>
                  <a:srgbClr val="002060"/>
                </a:solidFill>
              </a:rPr>
              <a:t> </a:t>
            </a:r>
            <a:r>
              <a:rPr lang="ca-ES" dirty="0" err="1" smtClean="0">
                <a:solidFill>
                  <a:srgbClr val="002060"/>
                </a:solidFill>
              </a:rPr>
              <a:t>appropriate</a:t>
            </a:r>
            <a:r>
              <a:rPr lang="ca-ES" dirty="0" smtClean="0">
                <a:solidFill>
                  <a:srgbClr val="002060"/>
                </a:solidFill>
              </a:rPr>
              <a:t> </a:t>
            </a:r>
            <a:r>
              <a:rPr lang="ca-ES" dirty="0" err="1" smtClean="0">
                <a:solidFill>
                  <a:srgbClr val="002060"/>
                </a:solidFill>
              </a:rPr>
              <a:t>persons</a:t>
            </a:r>
            <a:r>
              <a:rPr lang="ca-ES" dirty="0" smtClean="0">
                <a:solidFill>
                  <a:srgbClr val="002060"/>
                </a:solidFill>
              </a:rPr>
              <a:t> in </a:t>
            </a:r>
            <a:r>
              <a:rPr lang="ca-ES" dirty="0" err="1" smtClean="0">
                <a:solidFill>
                  <a:srgbClr val="002060"/>
                </a:solidFill>
              </a:rPr>
              <a:t>each</a:t>
            </a:r>
            <a:r>
              <a:rPr lang="ca-ES" dirty="0" smtClean="0">
                <a:solidFill>
                  <a:srgbClr val="002060"/>
                </a:solidFill>
              </a:rPr>
              <a:t> </a:t>
            </a:r>
            <a:r>
              <a:rPr lang="ca-ES" dirty="0" err="1" smtClean="0">
                <a:solidFill>
                  <a:srgbClr val="002060"/>
                </a:solidFill>
              </a:rPr>
              <a:t>partner</a:t>
            </a:r>
            <a:r>
              <a:rPr lang="ca-ES" dirty="0" smtClean="0">
                <a:solidFill>
                  <a:srgbClr val="002060"/>
                </a:solidFill>
              </a:rPr>
              <a:t> country. </a:t>
            </a:r>
          </a:p>
          <a:p>
            <a:pPr marL="342900" indent="-342900">
              <a:buFont typeface="Arial" panose="020B0604020202020204" pitchFamily="34" charset="0"/>
              <a:buChar char="•"/>
            </a:pPr>
            <a:r>
              <a:rPr lang="ca-ES" b="1" dirty="0" smtClean="0">
                <a:solidFill>
                  <a:srgbClr val="002060"/>
                </a:solidFill>
              </a:rPr>
              <a:t>When </a:t>
            </a:r>
            <a:r>
              <a:rPr lang="ca-ES" b="1" dirty="0">
                <a:solidFill>
                  <a:srgbClr val="002060"/>
                </a:solidFill>
              </a:rPr>
              <a:t>(timing</a:t>
            </a:r>
            <a:r>
              <a:rPr lang="ca-ES" b="1" dirty="0" smtClean="0">
                <a:solidFill>
                  <a:srgbClr val="002060"/>
                </a:solidFill>
              </a:rPr>
              <a:t>)</a:t>
            </a:r>
            <a:r>
              <a:rPr lang="ca-ES" dirty="0" smtClean="0">
                <a:solidFill>
                  <a:srgbClr val="002060"/>
                </a:solidFill>
              </a:rPr>
              <a:t> –</a:t>
            </a:r>
            <a:r>
              <a:rPr lang="ca-ES" dirty="0">
                <a:solidFill>
                  <a:srgbClr val="002060"/>
                </a:solidFill>
              </a:rPr>
              <a:t> </a:t>
            </a:r>
            <a:r>
              <a:rPr lang="ca-ES" dirty="0" err="1" smtClean="0">
                <a:solidFill>
                  <a:srgbClr val="002060"/>
                </a:solidFill>
              </a:rPr>
              <a:t>will</a:t>
            </a:r>
            <a:r>
              <a:rPr lang="ca-ES" dirty="0" smtClean="0">
                <a:solidFill>
                  <a:srgbClr val="002060"/>
                </a:solidFill>
              </a:rPr>
              <a:t> </a:t>
            </a:r>
            <a:r>
              <a:rPr lang="ca-ES" dirty="0" err="1" smtClean="0">
                <a:solidFill>
                  <a:srgbClr val="002060"/>
                </a:solidFill>
              </a:rPr>
              <a:t>follow</a:t>
            </a:r>
            <a:r>
              <a:rPr lang="ca-ES" dirty="0" smtClean="0">
                <a:solidFill>
                  <a:srgbClr val="002060"/>
                </a:solidFill>
              </a:rPr>
              <a:t> on </a:t>
            </a:r>
            <a:r>
              <a:rPr lang="ca-ES" dirty="0" err="1" smtClean="0">
                <a:solidFill>
                  <a:srgbClr val="002060"/>
                </a:solidFill>
              </a:rPr>
              <a:t>from</a:t>
            </a:r>
            <a:r>
              <a:rPr lang="ca-ES" dirty="0" smtClean="0">
                <a:solidFill>
                  <a:srgbClr val="002060"/>
                </a:solidFill>
              </a:rPr>
              <a:t> </a:t>
            </a:r>
            <a:r>
              <a:rPr lang="ca-ES" dirty="0" err="1" smtClean="0">
                <a:solidFill>
                  <a:srgbClr val="002060"/>
                </a:solidFill>
              </a:rPr>
              <a:t>the</a:t>
            </a:r>
            <a:r>
              <a:rPr lang="ca-ES" dirty="0" smtClean="0">
                <a:solidFill>
                  <a:srgbClr val="002060"/>
                </a:solidFill>
              </a:rPr>
              <a:t> </a:t>
            </a:r>
            <a:r>
              <a:rPr lang="ca-ES" dirty="0" err="1" smtClean="0">
                <a:solidFill>
                  <a:srgbClr val="002060"/>
                </a:solidFill>
              </a:rPr>
              <a:t>toolkit</a:t>
            </a:r>
            <a:r>
              <a:rPr lang="ca-ES" dirty="0" smtClean="0">
                <a:solidFill>
                  <a:srgbClr val="002060"/>
                </a:solidFill>
              </a:rPr>
              <a:t> </a:t>
            </a:r>
            <a:r>
              <a:rPr lang="ca-ES" dirty="0" err="1" smtClean="0">
                <a:solidFill>
                  <a:srgbClr val="002060"/>
                </a:solidFill>
              </a:rPr>
              <a:t>design</a:t>
            </a:r>
            <a:r>
              <a:rPr lang="ca-ES" dirty="0" smtClean="0">
                <a:solidFill>
                  <a:srgbClr val="002060"/>
                </a:solidFill>
              </a:rPr>
              <a:t> </a:t>
            </a:r>
            <a:r>
              <a:rPr lang="ca-ES" dirty="0" err="1" smtClean="0">
                <a:solidFill>
                  <a:srgbClr val="002060"/>
                </a:solidFill>
              </a:rPr>
              <a:t>phase</a:t>
            </a:r>
            <a:r>
              <a:rPr lang="ca-ES" dirty="0" smtClean="0">
                <a:solidFill>
                  <a:srgbClr val="002060"/>
                </a:solidFill>
              </a:rPr>
              <a:t>, </a:t>
            </a:r>
            <a:r>
              <a:rPr lang="ca-ES" dirty="0" err="1" smtClean="0">
                <a:solidFill>
                  <a:srgbClr val="002060"/>
                </a:solidFill>
              </a:rPr>
              <a:t>bulk</a:t>
            </a:r>
            <a:r>
              <a:rPr lang="ca-ES" dirty="0" smtClean="0">
                <a:solidFill>
                  <a:srgbClr val="002060"/>
                </a:solidFill>
              </a:rPr>
              <a:t> of </a:t>
            </a:r>
            <a:r>
              <a:rPr lang="ca-ES" dirty="0" err="1" smtClean="0">
                <a:solidFill>
                  <a:srgbClr val="002060"/>
                </a:solidFill>
              </a:rPr>
              <a:t>this</a:t>
            </a:r>
            <a:r>
              <a:rPr lang="ca-ES" dirty="0" smtClean="0">
                <a:solidFill>
                  <a:srgbClr val="002060"/>
                </a:solidFill>
              </a:rPr>
              <a:t> </a:t>
            </a:r>
            <a:r>
              <a:rPr lang="ca-ES" dirty="0" err="1" smtClean="0">
                <a:solidFill>
                  <a:srgbClr val="002060"/>
                </a:solidFill>
              </a:rPr>
              <a:t>strategy</a:t>
            </a:r>
            <a:r>
              <a:rPr lang="ca-ES" dirty="0" smtClean="0">
                <a:solidFill>
                  <a:srgbClr val="002060"/>
                </a:solidFill>
              </a:rPr>
              <a:t> </a:t>
            </a:r>
            <a:r>
              <a:rPr lang="ca-ES" dirty="0" err="1" smtClean="0">
                <a:solidFill>
                  <a:srgbClr val="002060"/>
                </a:solidFill>
              </a:rPr>
              <a:t>design</a:t>
            </a:r>
            <a:r>
              <a:rPr lang="ca-ES" dirty="0" smtClean="0">
                <a:solidFill>
                  <a:srgbClr val="002060"/>
                </a:solidFill>
              </a:rPr>
              <a:t> is </a:t>
            </a:r>
            <a:r>
              <a:rPr lang="ca-ES" dirty="0" err="1" smtClean="0">
                <a:solidFill>
                  <a:srgbClr val="002060"/>
                </a:solidFill>
              </a:rPr>
              <a:t>intended</a:t>
            </a:r>
            <a:r>
              <a:rPr lang="ca-ES" dirty="0" smtClean="0">
                <a:solidFill>
                  <a:srgbClr val="002060"/>
                </a:solidFill>
              </a:rPr>
              <a:t> to </a:t>
            </a:r>
            <a:r>
              <a:rPr lang="ca-ES" dirty="0" err="1" smtClean="0">
                <a:solidFill>
                  <a:srgbClr val="002060"/>
                </a:solidFill>
              </a:rPr>
              <a:t>happen</a:t>
            </a:r>
            <a:r>
              <a:rPr lang="ca-ES" dirty="0" smtClean="0">
                <a:solidFill>
                  <a:srgbClr val="002060"/>
                </a:solidFill>
              </a:rPr>
              <a:t> </a:t>
            </a:r>
            <a:r>
              <a:rPr lang="ca-ES" dirty="0" err="1" smtClean="0">
                <a:solidFill>
                  <a:srgbClr val="002060"/>
                </a:solidFill>
              </a:rPr>
              <a:t>between</a:t>
            </a:r>
            <a:r>
              <a:rPr lang="ca-ES" dirty="0" smtClean="0">
                <a:solidFill>
                  <a:srgbClr val="002060"/>
                </a:solidFill>
              </a:rPr>
              <a:t> </a:t>
            </a:r>
            <a:r>
              <a:rPr lang="ca-ES" dirty="0" err="1" smtClean="0">
                <a:solidFill>
                  <a:srgbClr val="002060"/>
                </a:solidFill>
              </a:rPr>
              <a:t>Month</a:t>
            </a:r>
            <a:r>
              <a:rPr lang="ca-ES" dirty="0" smtClean="0">
                <a:solidFill>
                  <a:srgbClr val="002060"/>
                </a:solidFill>
              </a:rPr>
              <a:t> 20 &amp; 22</a:t>
            </a:r>
            <a:endParaRPr lang="ca-ES" b="1" dirty="0">
              <a:solidFill>
                <a:srgbClr val="002060"/>
              </a:solidFill>
            </a:endParaRPr>
          </a:p>
          <a:p>
            <a:pPr marL="342900" indent="-342900">
              <a:buFont typeface="Arial" panose="020B0604020202020204" pitchFamily="34" charset="0"/>
              <a:buChar char="•"/>
            </a:pPr>
            <a:r>
              <a:rPr lang="ca-ES" b="1" dirty="0">
                <a:solidFill>
                  <a:srgbClr val="002060"/>
                </a:solidFill>
              </a:rPr>
              <a:t>By whom (role of partners</a:t>
            </a:r>
            <a:r>
              <a:rPr lang="ca-ES" b="1" dirty="0" smtClean="0">
                <a:solidFill>
                  <a:srgbClr val="002060"/>
                </a:solidFill>
              </a:rPr>
              <a:t>)</a:t>
            </a:r>
            <a:r>
              <a:rPr lang="ca-ES" dirty="0" smtClean="0">
                <a:solidFill>
                  <a:srgbClr val="002060"/>
                </a:solidFill>
              </a:rPr>
              <a:t> – </a:t>
            </a:r>
            <a:r>
              <a:rPr lang="ca-ES" dirty="0" err="1" smtClean="0">
                <a:solidFill>
                  <a:srgbClr val="002060"/>
                </a:solidFill>
              </a:rPr>
              <a:t>UoB</a:t>
            </a:r>
            <a:r>
              <a:rPr lang="ca-ES" dirty="0" smtClean="0">
                <a:solidFill>
                  <a:srgbClr val="002060"/>
                </a:solidFill>
              </a:rPr>
              <a:t> </a:t>
            </a:r>
            <a:r>
              <a:rPr lang="ca-ES" dirty="0" err="1" smtClean="0">
                <a:solidFill>
                  <a:srgbClr val="002060"/>
                </a:solidFill>
              </a:rPr>
              <a:t>will</a:t>
            </a:r>
            <a:r>
              <a:rPr lang="ca-ES" dirty="0" smtClean="0">
                <a:solidFill>
                  <a:srgbClr val="002060"/>
                </a:solidFill>
              </a:rPr>
              <a:t> </a:t>
            </a:r>
            <a:r>
              <a:rPr lang="ca-ES" dirty="0" err="1" smtClean="0">
                <a:solidFill>
                  <a:srgbClr val="002060"/>
                </a:solidFill>
              </a:rPr>
              <a:t>lead</a:t>
            </a:r>
            <a:r>
              <a:rPr lang="ca-ES" dirty="0" smtClean="0">
                <a:solidFill>
                  <a:srgbClr val="002060"/>
                </a:solidFill>
              </a:rPr>
              <a:t> on </a:t>
            </a:r>
            <a:r>
              <a:rPr lang="ca-ES" dirty="0" err="1" smtClean="0">
                <a:solidFill>
                  <a:srgbClr val="002060"/>
                </a:solidFill>
              </a:rPr>
              <a:t>the</a:t>
            </a:r>
            <a:r>
              <a:rPr lang="ca-ES" dirty="0" smtClean="0">
                <a:solidFill>
                  <a:srgbClr val="002060"/>
                </a:solidFill>
              </a:rPr>
              <a:t> </a:t>
            </a:r>
            <a:r>
              <a:rPr lang="ca-ES" dirty="0" err="1" smtClean="0">
                <a:solidFill>
                  <a:srgbClr val="002060"/>
                </a:solidFill>
              </a:rPr>
              <a:t>strategy</a:t>
            </a:r>
            <a:r>
              <a:rPr lang="ca-ES" dirty="0" smtClean="0">
                <a:solidFill>
                  <a:srgbClr val="002060"/>
                </a:solidFill>
              </a:rPr>
              <a:t> </a:t>
            </a:r>
            <a:r>
              <a:rPr lang="ca-ES" dirty="0" err="1" smtClean="0">
                <a:solidFill>
                  <a:srgbClr val="002060"/>
                </a:solidFill>
              </a:rPr>
              <a:t>design</a:t>
            </a:r>
            <a:r>
              <a:rPr lang="ca-ES" dirty="0" smtClean="0">
                <a:solidFill>
                  <a:srgbClr val="002060"/>
                </a:solidFill>
              </a:rPr>
              <a:t>, </a:t>
            </a:r>
            <a:r>
              <a:rPr lang="ca-ES" dirty="0" err="1" smtClean="0">
                <a:solidFill>
                  <a:srgbClr val="002060"/>
                </a:solidFill>
              </a:rPr>
              <a:t>and</a:t>
            </a:r>
            <a:r>
              <a:rPr lang="ca-ES" dirty="0" smtClean="0">
                <a:solidFill>
                  <a:srgbClr val="002060"/>
                </a:solidFill>
              </a:rPr>
              <a:t> </a:t>
            </a:r>
            <a:r>
              <a:rPr lang="ca-ES" dirty="0" err="1" smtClean="0">
                <a:solidFill>
                  <a:srgbClr val="002060"/>
                </a:solidFill>
              </a:rPr>
              <a:t>then</a:t>
            </a:r>
            <a:r>
              <a:rPr lang="ca-ES" dirty="0" smtClean="0">
                <a:solidFill>
                  <a:srgbClr val="002060"/>
                </a:solidFill>
              </a:rPr>
              <a:t> </a:t>
            </a:r>
            <a:r>
              <a:rPr lang="ca-ES" dirty="0" err="1" smtClean="0">
                <a:solidFill>
                  <a:srgbClr val="002060"/>
                </a:solidFill>
              </a:rPr>
              <a:t>will</a:t>
            </a:r>
            <a:r>
              <a:rPr lang="ca-ES" dirty="0" smtClean="0">
                <a:solidFill>
                  <a:srgbClr val="002060"/>
                </a:solidFill>
              </a:rPr>
              <a:t> </a:t>
            </a:r>
            <a:r>
              <a:rPr lang="ca-ES" dirty="0" err="1" smtClean="0">
                <a:solidFill>
                  <a:srgbClr val="002060"/>
                </a:solidFill>
              </a:rPr>
              <a:t>work</a:t>
            </a:r>
            <a:r>
              <a:rPr lang="ca-ES" dirty="0" smtClean="0">
                <a:solidFill>
                  <a:srgbClr val="002060"/>
                </a:solidFill>
              </a:rPr>
              <a:t> </a:t>
            </a:r>
            <a:r>
              <a:rPr lang="ca-ES" dirty="0" err="1" smtClean="0">
                <a:solidFill>
                  <a:srgbClr val="002060"/>
                </a:solidFill>
              </a:rPr>
              <a:t>with</a:t>
            </a:r>
            <a:r>
              <a:rPr lang="ca-ES" dirty="0" smtClean="0">
                <a:solidFill>
                  <a:srgbClr val="002060"/>
                </a:solidFill>
              </a:rPr>
              <a:t> </a:t>
            </a:r>
            <a:r>
              <a:rPr lang="ca-ES" dirty="0" err="1" smtClean="0">
                <a:solidFill>
                  <a:srgbClr val="002060"/>
                </a:solidFill>
              </a:rPr>
              <a:t>case</a:t>
            </a:r>
            <a:r>
              <a:rPr lang="ca-ES" dirty="0" smtClean="0">
                <a:solidFill>
                  <a:srgbClr val="002060"/>
                </a:solidFill>
              </a:rPr>
              <a:t> </a:t>
            </a:r>
            <a:r>
              <a:rPr lang="ca-ES" dirty="0" err="1" smtClean="0">
                <a:solidFill>
                  <a:srgbClr val="002060"/>
                </a:solidFill>
              </a:rPr>
              <a:t>study</a:t>
            </a:r>
            <a:r>
              <a:rPr lang="ca-ES" dirty="0" smtClean="0">
                <a:solidFill>
                  <a:srgbClr val="002060"/>
                </a:solidFill>
              </a:rPr>
              <a:t> </a:t>
            </a:r>
            <a:r>
              <a:rPr lang="ca-ES" dirty="0" err="1" smtClean="0">
                <a:solidFill>
                  <a:srgbClr val="002060"/>
                </a:solidFill>
              </a:rPr>
              <a:t>partners</a:t>
            </a:r>
            <a:r>
              <a:rPr lang="ca-ES" dirty="0" smtClean="0">
                <a:solidFill>
                  <a:srgbClr val="002060"/>
                </a:solidFill>
              </a:rPr>
              <a:t> to </a:t>
            </a:r>
            <a:r>
              <a:rPr lang="ca-ES" dirty="0" err="1" smtClean="0">
                <a:solidFill>
                  <a:srgbClr val="002060"/>
                </a:solidFill>
              </a:rPr>
              <a:t>identify</a:t>
            </a:r>
            <a:r>
              <a:rPr lang="ca-ES" dirty="0" smtClean="0">
                <a:solidFill>
                  <a:srgbClr val="002060"/>
                </a:solidFill>
              </a:rPr>
              <a:t> </a:t>
            </a:r>
            <a:r>
              <a:rPr lang="ca-ES" dirty="0" err="1" smtClean="0">
                <a:solidFill>
                  <a:srgbClr val="002060"/>
                </a:solidFill>
              </a:rPr>
              <a:t>appropriate</a:t>
            </a:r>
            <a:r>
              <a:rPr lang="ca-ES" dirty="0" smtClean="0">
                <a:solidFill>
                  <a:srgbClr val="002060"/>
                </a:solidFill>
              </a:rPr>
              <a:t> </a:t>
            </a:r>
            <a:r>
              <a:rPr lang="ca-ES" dirty="0" err="1" smtClean="0">
                <a:solidFill>
                  <a:srgbClr val="002060"/>
                </a:solidFill>
              </a:rPr>
              <a:t>personnel</a:t>
            </a:r>
            <a:r>
              <a:rPr lang="ca-ES" dirty="0" smtClean="0">
                <a:solidFill>
                  <a:srgbClr val="002060"/>
                </a:solidFill>
              </a:rPr>
              <a:t> to </a:t>
            </a:r>
            <a:r>
              <a:rPr lang="ca-ES" dirty="0" err="1" smtClean="0">
                <a:solidFill>
                  <a:srgbClr val="002060"/>
                </a:solidFill>
              </a:rPr>
              <a:t>collect</a:t>
            </a:r>
            <a:r>
              <a:rPr lang="ca-ES" dirty="0" smtClean="0">
                <a:solidFill>
                  <a:srgbClr val="002060"/>
                </a:solidFill>
              </a:rPr>
              <a:t> </a:t>
            </a:r>
            <a:r>
              <a:rPr lang="ca-ES" dirty="0" err="1" smtClean="0">
                <a:solidFill>
                  <a:srgbClr val="002060"/>
                </a:solidFill>
              </a:rPr>
              <a:t>media</a:t>
            </a:r>
            <a:r>
              <a:rPr lang="ca-ES" dirty="0" smtClean="0">
                <a:solidFill>
                  <a:srgbClr val="002060"/>
                </a:solidFill>
              </a:rPr>
              <a:t> </a:t>
            </a:r>
            <a:r>
              <a:rPr lang="ca-ES" dirty="0" err="1" smtClean="0">
                <a:solidFill>
                  <a:srgbClr val="002060"/>
                </a:solidFill>
              </a:rPr>
              <a:t>footage</a:t>
            </a:r>
            <a:r>
              <a:rPr lang="ca-ES" dirty="0" smtClean="0">
                <a:solidFill>
                  <a:srgbClr val="002060"/>
                </a:solidFill>
              </a:rPr>
              <a:t>, </a:t>
            </a:r>
            <a:r>
              <a:rPr lang="ca-ES" dirty="0" err="1" smtClean="0">
                <a:solidFill>
                  <a:srgbClr val="002060"/>
                </a:solidFill>
              </a:rPr>
              <a:t>and</a:t>
            </a:r>
            <a:r>
              <a:rPr lang="ca-ES" dirty="0" smtClean="0">
                <a:solidFill>
                  <a:srgbClr val="002060"/>
                </a:solidFill>
              </a:rPr>
              <a:t> to </a:t>
            </a:r>
            <a:r>
              <a:rPr lang="ca-ES" dirty="0" err="1" smtClean="0">
                <a:solidFill>
                  <a:srgbClr val="002060"/>
                </a:solidFill>
              </a:rPr>
              <a:t>brief</a:t>
            </a:r>
            <a:r>
              <a:rPr lang="ca-ES" dirty="0" smtClean="0">
                <a:solidFill>
                  <a:srgbClr val="002060"/>
                </a:solidFill>
              </a:rPr>
              <a:t> </a:t>
            </a:r>
            <a:r>
              <a:rPr lang="ca-ES" dirty="0" err="1" smtClean="0">
                <a:solidFill>
                  <a:srgbClr val="002060"/>
                </a:solidFill>
              </a:rPr>
              <a:t>them</a:t>
            </a:r>
            <a:r>
              <a:rPr lang="ca-ES" dirty="0" smtClean="0">
                <a:solidFill>
                  <a:srgbClr val="002060"/>
                </a:solidFill>
              </a:rPr>
              <a:t> </a:t>
            </a:r>
            <a:r>
              <a:rPr lang="ca-ES" dirty="0" err="1" smtClean="0">
                <a:solidFill>
                  <a:srgbClr val="002060"/>
                </a:solidFill>
              </a:rPr>
              <a:t>correctly</a:t>
            </a:r>
            <a:r>
              <a:rPr lang="ca-ES" dirty="0" smtClean="0">
                <a:solidFill>
                  <a:srgbClr val="002060"/>
                </a:solidFill>
              </a:rPr>
              <a:t>. </a:t>
            </a:r>
          </a:p>
          <a:p>
            <a:pPr marL="342900" indent="-342900">
              <a:buFont typeface="Arial" panose="020B0604020202020204" pitchFamily="34" charset="0"/>
              <a:buChar char="•"/>
            </a:pPr>
            <a:r>
              <a:rPr lang="ca-ES" b="1" dirty="0" smtClean="0">
                <a:solidFill>
                  <a:srgbClr val="002060"/>
                </a:solidFill>
              </a:rPr>
              <a:t>Challenges</a:t>
            </a:r>
            <a:r>
              <a:rPr lang="ca-ES" dirty="0" smtClean="0">
                <a:solidFill>
                  <a:srgbClr val="002060"/>
                </a:solidFill>
              </a:rPr>
              <a:t> – </a:t>
            </a:r>
            <a:r>
              <a:rPr lang="ca-ES" dirty="0" err="1" smtClean="0">
                <a:solidFill>
                  <a:srgbClr val="002060"/>
                </a:solidFill>
              </a:rPr>
              <a:t>Critical</a:t>
            </a:r>
            <a:r>
              <a:rPr lang="ca-ES" dirty="0" smtClean="0">
                <a:solidFill>
                  <a:srgbClr val="002060"/>
                </a:solidFill>
              </a:rPr>
              <a:t> </a:t>
            </a:r>
            <a:r>
              <a:rPr lang="ca-ES" dirty="0" err="1" smtClean="0">
                <a:solidFill>
                  <a:srgbClr val="002060"/>
                </a:solidFill>
              </a:rPr>
              <a:t>path</a:t>
            </a:r>
            <a:r>
              <a:rPr lang="ca-ES" dirty="0" smtClean="0">
                <a:solidFill>
                  <a:srgbClr val="002060"/>
                </a:solidFill>
              </a:rPr>
              <a:t> of </a:t>
            </a:r>
            <a:r>
              <a:rPr lang="ca-ES" dirty="0" err="1" smtClean="0">
                <a:solidFill>
                  <a:srgbClr val="002060"/>
                </a:solidFill>
              </a:rPr>
              <a:t>dependencies</a:t>
            </a:r>
            <a:r>
              <a:rPr lang="ca-ES" dirty="0" smtClean="0">
                <a:solidFill>
                  <a:srgbClr val="002060"/>
                </a:solidFill>
              </a:rPr>
              <a:t> – in </a:t>
            </a:r>
            <a:r>
              <a:rPr lang="ca-ES" dirty="0" err="1" smtClean="0">
                <a:solidFill>
                  <a:srgbClr val="002060"/>
                </a:solidFill>
              </a:rPr>
              <a:t>order</a:t>
            </a:r>
            <a:r>
              <a:rPr lang="ca-ES" dirty="0" smtClean="0">
                <a:solidFill>
                  <a:srgbClr val="002060"/>
                </a:solidFill>
              </a:rPr>
              <a:t> to </a:t>
            </a:r>
            <a:r>
              <a:rPr lang="ca-ES" dirty="0" err="1" smtClean="0">
                <a:solidFill>
                  <a:srgbClr val="002060"/>
                </a:solidFill>
              </a:rPr>
              <a:t>collect</a:t>
            </a:r>
            <a:r>
              <a:rPr lang="ca-ES" dirty="0" smtClean="0">
                <a:solidFill>
                  <a:srgbClr val="002060"/>
                </a:solidFill>
              </a:rPr>
              <a:t> </a:t>
            </a:r>
            <a:r>
              <a:rPr lang="ca-ES" dirty="0" err="1" smtClean="0">
                <a:solidFill>
                  <a:srgbClr val="002060"/>
                </a:solidFill>
              </a:rPr>
              <a:t>media</a:t>
            </a:r>
            <a:r>
              <a:rPr lang="ca-ES" dirty="0" smtClean="0">
                <a:solidFill>
                  <a:srgbClr val="002060"/>
                </a:solidFill>
              </a:rPr>
              <a:t> </a:t>
            </a:r>
            <a:r>
              <a:rPr lang="ca-ES" dirty="0" err="1" smtClean="0">
                <a:solidFill>
                  <a:srgbClr val="002060"/>
                </a:solidFill>
              </a:rPr>
              <a:t>footage</a:t>
            </a:r>
            <a:r>
              <a:rPr lang="ca-ES" dirty="0" smtClean="0">
                <a:solidFill>
                  <a:srgbClr val="002060"/>
                </a:solidFill>
              </a:rPr>
              <a:t>, </a:t>
            </a:r>
            <a:r>
              <a:rPr lang="ca-ES" dirty="0" err="1" smtClean="0">
                <a:solidFill>
                  <a:srgbClr val="002060"/>
                </a:solidFill>
              </a:rPr>
              <a:t>we</a:t>
            </a:r>
            <a:r>
              <a:rPr lang="ca-ES" dirty="0" smtClean="0">
                <a:solidFill>
                  <a:srgbClr val="002060"/>
                </a:solidFill>
              </a:rPr>
              <a:t> </a:t>
            </a:r>
            <a:r>
              <a:rPr lang="ca-ES" dirty="0" err="1" smtClean="0">
                <a:solidFill>
                  <a:srgbClr val="002060"/>
                </a:solidFill>
              </a:rPr>
              <a:t>will</a:t>
            </a:r>
            <a:r>
              <a:rPr lang="ca-ES" dirty="0" smtClean="0">
                <a:solidFill>
                  <a:srgbClr val="002060"/>
                </a:solidFill>
              </a:rPr>
              <a:t> </a:t>
            </a:r>
            <a:r>
              <a:rPr lang="ca-ES" dirty="0" err="1" smtClean="0">
                <a:solidFill>
                  <a:srgbClr val="002060"/>
                </a:solidFill>
              </a:rPr>
              <a:t>need</a:t>
            </a:r>
            <a:r>
              <a:rPr lang="ca-ES" dirty="0" smtClean="0">
                <a:solidFill>
                  <a:srgbClr val="002060"/>
                </a:solidFill>
              </a:rPr>
              <a:t> to </a:t>
            </a:r>
            <a:r>
              <a:rPr lang="ca-ES" dirty="0" err="1" smtClean="0">
                <a:solidFill>
                  <a:srgbClr val="002060"/>
                </a:solidFill>
              </a:rPr>
              <a:t>know</a:t>
            </a:r>
            <a:r>
              <a:rPr lang="ca-ES" dirty="0" smtClean="0">
                <a:solidFill>
                  <a:srgbClr val="002060"/>
                </a:solidFill>
              </a:rPr>
              <a:t> </a:t>
            </a:r>
            <a:r>
              <a:rPr lang="ca-ES" dirty="0" err="1" smtClean="0">
                <a:solidFill>
                  <a:srgbClr val="002060"/>
                </a:solidFill>
              </a:rPr>
              <a:t>about</a:t>
            </a:r>
            <a:r>
              <a:rPr lang="ca-ES" dirty="0" smtClean="0">
                <a:solidFill>
                  <a:srgbClr val="002060"/>
                </a:solidFill>
              </a:rPr>
              <a:t> </a:t>
            </a:r>
            <a:r>
              <a:rPr lang="ca-ES" dirty="0" err="1" smtClean="0">
                <a:solidFill>
                  <a:srgbClr val="002060"/>
                </a:solidFill>
              </a:rPr>
              <a:t>toolkit</a:t>
            </a:r>
            <a:r>
              <a:rPr lang="ca-ES" dirty="0" smtClean="0">
                <a:solidFill>
                  <a:srgbClr val="002060"/>
                </a:solidFill>
              </a:rPr>
              <a:t> content, in </a:t>
            </a:r>
            <a:r>
              <a:rPr lang="ca-ES" dirty="0" err="1" smtClean="0">
                <a:solidFill>
                  <a:srgbClr val="002060"/>
                </a:solidFill>
              </a:rPr>
              <a:t>order</a:t>
            </a:r>
            <a:r>
              <a:rPr lang="ca-ES" dirty="0" smtClean="0">
                <a:solidFill>
                  <a:srgbClr val="002060"/>
                </a:solidFill>
              </a:rPr>
              <a:t> to </a:t>
            </a:r>
            <a:r>
              <a:rPr lang="ca-ES" dirty="0" err="1" smtClean="0">
                <a:solidFill>
                  <a:srgbClr val="002060"/>
                </a:solidFill>
              </a:rPr>
              <a:t>know</a:t>
            </a:r>
            <a:r>
              <a:rPr lang="ca-ES" dirty="0" smtClean="0">
                <a:solidFill>
                  <a:srgbClr val="002060"/>
                </a:solidFill>
              </a:rPr>
              <a:t> </a:t>
            </a:r>
            <a:r>
              <a:rPr lang="ca-ES" dirty="0" err="1" smtClean="0">
                <a:solidFill>
                  <a:srgbClr val="002060"/>
                </a:solidFill>
              </a:rPr>
              <a:t>this</a:t>
            </a:r>
            <a:r>
              <a:rPr lang="ca-ES" dirty="0" smtClean="0">
                <a:solidFill>
                  <a:srgbClr val="002060"/>
                </a:solidFill>
              </a:rPr>
              <a:t>, </a:t>
            </a:r>
            <a:r>
              <a:rPr lang="ca-ES" dirty="0" err="1" smtClean="0">
                <a:solidFill>
                  <a:srgbClr val="002060"/>
                </a:solidFill>
              </a:rPr>
              <a:t>we</a:t>
            </a:r>
            <a:r>
              <a:rPr lang="ca-ES" dirty="0" smtClean="0">
                <a:solidFill>
                  <a:srgbClr val="002060"/>
                </a:solidFill>
              </a:rPr>
              <a:t> </a:t>
            </a:r>
            <a:r>
              <a:rPr lang="ca-ES" dirty="0" err="1" smtClean="0">
                <a:solidFill>
                  <a:srgbClr val="002060"/>
                </a:solidFill>
              </a:rPr>
              <a:t>will</a:t>
            </a:r>
            <a:r>
              <a:rPr lang="ca-ES" dirty="0" smtClean="0">
                <a:solidFill>
                  <a:srgbClr val="002060"/>
                </a:solidFill>
              </a:rPr>
              <a:t> </a:t>
            </a:r>
            <a:r>
              <a:rPr lang="ca-ES" dirty="0" err="1" smtClean="0">
                <a:solidFill>
                  <a:srgbClr val="002060"/>
                </a:solidFill>
              </a:rPr>
              <a:t>need</a:t>
            </a:r>
            <a:r>
              <a:rPr lang="ca-ES" dirty="0" smtClean="0">
                <a:solidFill>
                  <a:srgbClr val="002060"/>
                </a:solidFill>
              </a:rPr>
              <a:t> to </a:t>
            </a:r>
            <a:r>
              <a:rPr lang="ca-ES" dirty="0" err="1" smtClean="0">
                <a:solidFill>
                  <a:srgbClr val="002060"/>
                </a:solidFill>
              </a:rPr>
              <a:t>know</a:t>
            </a:r>
            <a:r>
              <a:rPr lang="ca-ES" dirty="0" smtClean="0">
                <a:solidFill>
                  <a:srgbClr val="002060"/>
                </a:solidFill>
              </a:rPr>
              <a:t> </a:t>
            </a:r>
            <a:r>
              <a:rPr lang="ca-ES" dirty="0" err="1" smtClean="0">
                <a:solidFill>
                  <a:srgbClr val="002060"/>
                </a:solidFill>
              </a:rPr>
              <a:t>what</a:t>
            </a:r>
            <a:r>
              <a:rPr lang="ca-ES" dirty="0" smtClean="0">
                <a:solidFill>
                  <a:srgbClr val="002060"/>
                </a:solidFill>
              </a:rPr>
              <a:t> </a:t>
            </a:r>
            <a:r>
              <a:rPr lang="ca-ES" dirty="0" err="1" smtClean="0">
                <a:solidFill>
                  <a:srgbClr val="002060"/>
                </a:solidFill>
              </a:rPr>
              <a:t>we</a:t>
            </a:r>
            <a:r>
              <a:rPr lang="ca-ES" dirty="0" smtClean="0">
                <a:solidFill>
                  <a:srgbClr val="002060"/>
                </a:solidFill>
              </a:rPr>
              <a:t> </a:t>
            </a:r>
            <a:r>
              <a:rPr lang="ca-ES" dirty="0" err="1" smtClean="0">
                <a:solidFill>
                  <a:srgbClr val="002060"/>
                </a:solidFill>
              </a:rPr>
              <a:t>are</a:t>
            </a:r>
            <a:r>
              <a:rPr lang="ca-ES" dirty="0" smtClean="0">
                <a:solidFill>
                  <a:srgbClr val="002060"/>
                </a:solidFill>
              </a:rPr>
              <a:t> </a:t>
            </a:r>
            <a:r>
              <a:rPr lang="ca-ES" dirty="0" err="1" smtClean="0">
                <a:solidFill>
                  <a:srgbClr val="002060"/>
                </a:solidFill>
              </a:rPr>
              <a:t>communicating</a:t>
            </a:r>
            <a:r>
              <a:rPr lang="ca-ES" dirty="0" smtClean="0">
                <a:solidFill>
                  <a:srgbClr val="002060"/>
                </a:solidFill>
              </a:rPr>
              <a:t>, </a:t>
            </a:r>
            <a:r>
              <a:rPr lang="ca-ES" dirty="0" err="1" smtClean="0">
                <a:solidFill>
                  <a:srgbClr val="002060"/>
                </a:solidFill>
              </a:rPr>
              <a:t>which</a:t>
            </a:r>
            <a:r>
              <a:rPr lang="ca-ES" dirty="0" smtClean="0">
                <a:solidFill>
                  <a:srgbClr val="002060"/>
                </a:solidFill>
              </a:rPr>
              <a:t> all rests on </a:t>
            </a:r>
            <a:r>
              <a:rPr lang="ca-ES" dirty="0" err="1" smtClean="0">
                <a:solidFill>
                  <a:srgbClr val="002060"/>
                </a:solidFill>
              </a:rPr>
              <a:t>successful</a:t>
            </a:r>
            <a:r>
              <a:rPr lang="ca-ES" dirty="0" smtClean="0">
                <a:solidFill>
                  <a:srgbClr val="002060"/>
                </a:solidFill>
              </a:rPr>
              <a:t> </a:t>
            </a:r>
            <a:r>
              <a:rPr lang="ca-ES" dirty="0" err="1" smtClean="0">
                <a:solidFill>
                  <a:srgbClr val="002060"/>
                </a:solidFill>
              </a:rPr>
              <a:t>evolution</a:t>
            </a:r>
            <a:r>
              <a:rPr lang="ca-ES" dirty="0" smtClean="0">
                <a:solidFill>
                  <a:srgbClr val="002060"/>
                </a:solidFill>
              </a:rPr>
              <a:t> of WP2</a:t>
            </a:r>
            <a:endParaRPr lang="ca-ES" b="1" dirty="0">
              <a:solidFill>
                <a:srgbClr val="002060"/>
              </a:solidFill>
            </a:endParaRPr>
          </a:p>
        </p:txBody>
      </p:sp>
    </p:spTree>
    <p:extLst>
      <p:ext uri="{BB962C8B-B14F-4D97-AF65-F5344CB8AC3E}">
        <p14:creationId xmlns:p14="http://schemas.microsoft.com/office/powerpoint/2010/main" xmlns="" val="1291824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l'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918</Words>
  <Application>Microsoft Macintosh PowerPoint</Application>
  <PresentationFormat>Personalizado</PresentationFormat>
  <Paragraphs>50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l'Office</vt:lpstr>
      <vt:lpstr>Diapositiva 1</vt:lpstr>
      <vt:lpstr>Diapositiva 2</vt:lpstr>
      <vt:lpstr>Diapositiva 3</vt:lpstr>
      <vt:lpstr>Diapositiva 4</vt:lpstr>
      <vt:lpstr>Diapositiva 5</vt:lpstr>
    </vt:vector>
  </TitlesOfParts>
  <Company>UOC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 del PowerPoint</dc:title>
  <dc:creator>Marina Di Masso Tarditti</dc:creator>
  <cp:lastModifiedBy>Marina Di Masso</cp:lastModifiedBy>
  <cp:revision>11</cp:revision>
  <dcterms:created xsi:type="dcterms:W3CDTF">2017-03-01T11:30:51Z</dcterms:created>
  <dcterms:modified xsi:type="dcterms:W3CDTF">2017-04-24T14:57:54Z</dcterms:modified>
</cp:coreProperties>
</file>