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65" r:id="rId5"/>
    <p:sldId id="267" r:id="rId6"/>
    <p:sldId id="271" r:id="rId7"/>
    <p:sldId id="272" r:id="rId8"/>
    <p:sldId id="273" r:id="rId9"/>
    <p:sldId id="258" r:id="rId10"/>
  </p:sldIdLst>
  <p:sldSz cx="12192000" cy="6858000"/>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p:scale>
          <a:sx n="70" d="100"/>
          <a:sy n="70" d="100"/>
        </p:scale>
        <p:origin x="-744" y="-1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ítol 1"/>
          <p:cNvSpPr>
            <a:spLocks noGrp="1"/>
          </p:cNvSpPr>
          <p:nvPr>
            <p:ph type="ctrTitle"/>
          </p:nvPr>
        </p:nvSpPr>
        <p:spPr>
          <a:xfrm>
            <a:off x="1524000" y="1122363"/>
            <a:ext cx="9144000" cy="2387600"/>
          </a:xfrm>
        </p:spPr>
        <p:txBody>
          <a:bodyPr anchor="b"/>
          <a:lstStyle>
            <a:lvl1pPr algn="ctr">
              <a:defRPr sz="6000"/>
            </a:lvl1pPr>
          </a:lstStyle>
          <a:p>
            <a:r>
              <a:rPr lang="ca-ES" smtClean="0"/>
              <a:t>Feu clic aquí per editar l'estil</a:t>
            </a:r>
            <a:endParaRPr lang="ca-ES"/>
          </a:p>
        </p:txBody>
      </p:sp>
      <p:sp>
        <p:nvSpPr>
          <p:cNvPr id="3" name="Subtíto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a-ES" smtClean="0"/>
              <a:t>Feu clic aquí per editar l'estil de subtítols del patró.</a:t>
            </a:r>
            <a:endParaRPr lang="ca-ES"/>
          </a:p>
        </p:txBody>
      </p:sp>
      <p:sp>
        <p:nvSpPr>
          <p:cNvPr id="4" name="Contenidor de data 3"/>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48167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text vertical 2"/>
          <p:cNvSpPr>
            <a:spLocks noGrp="1"/>
          </p:cNvSpPr>
          <p:nvPr>
            <p:ph type="body" orient="vert" idx="1"/>
          </p:nvPr>
        </p:nvSpPr>
        <p:spPr/>
        <p:txBody>
          <a:bodyPr vert="eaVert"/>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1859478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Títol vertical 1"/>
          <p:cNvSpPr>
            <a:spLocks noGrp="1"/>
          </p:cNvSpPr>
          <p:nvPr>
            <p:ph type="title" orient="vert"/>
          </p:nvPr>
        </p:nvSpPr>
        <p:spPr>
          <a:xfrm>
            <a:off x="8724900" y="365125"/>
            <a:ext cx="2628900" cy="5811838"/>
          </a:xfrm>
        </p:spPr>
        <p:txBody>
          <a:bodyPr vert="eaVert"/>
          <a:lstStyle/>
          <a:p>
            <a:r>
              <a:rPr lang="ca-ES" smtClean="0"/>
              <a:t>Feu clic aquí per editar l'estil</a:t>
            </a:r>
            <a:endParaRPr lang="ca-ES"/>
          </a:p>
        </p:txBody>
      </p:sp>
      <p:sp>
        <p:nvSpPr>
          <p:cNvPr id="3" name="Contenidor de text vertical 2"/>
          <p:cNvSpPr>
            <a:spLocks noGrp="1"/>
          </p:cNvSpPr>
          <p:nvPr>
            <p:ph type="body" orient="vert" idx="1"/>
          </p:nvPr>
        </p:nvSpPr>
        <p:spPr>
          <a:xfrm>
            <a:off x="838200" y="365125"/>
            <a:ext cx="7734300" cy="5811838"/>
          </a:xfrm>
        </p:spPr>
        <p:txBody>
          <a:bodyPr vert="eaVert"/>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1969561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idx="1"/>
          </p:nvPr>
        </p:nvSpPr>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17712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ítol 1"/>
          <p:cNvSpPr>
            <a:spLocks noGrp="1"/>
          </p:cNvSpPr>
          <p:nvPr>
            <p:ph type="title"/>
          </p:nvPr>
        </p:nvSpPr>
        <p:spPr>
          <a:xfrm>
            <a:off x="831850" y="1709738"/>
            <a:ext cx="10515600" cy="2852737"/>
          </a:xfrm>
        </p:spPr>
        <p:txBody>
          <a:bodyPr anchor="b"/>
          <a:lstStyle>
            <a:lvl1pPr>
              <a:defRPr sz="6000"/>
            </a:lvl1pPr>
          </a:lstStyle>
          <a:p>
            <a:r>
              <a:rPr lang="ca-ES" smtClean="0"/>
              <a:t>Feu clic aquí per editar l'estil</a:t>
            </a:r>
            <a:endParaRPr lang="ca-ES"/>
          </a:p>
        </p:txBody>
      </p:sp>
      <p:sp>
        <p:nvSpPr>
          <p:cNvPr id="3" name="Contenidor d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a-ES" smtClean="0"/>
              <a:t>Feu clic aquí per editar estils</a:t>
            </a:r>
          </a:p>
        </p:txBody>
      </p:sp>
      <p:sp>
        <p:nvSpPr>
          <p:cNvPr id="4" name="Contenidor de data 3"/>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5" name="Contenidor de peu de pàgina 4"/>
          <p:cNvSpPr>
            <a:spLocks noGrp="1"/>
          </p:cNvSpPr>
          <p:nvPr>
            <p:ph type="ftr" sz="quarter" idx="11"/>
          </p:nvPr>
        </p:nvSpPr>
        <p:spPr/>
        <p:txBody>
          <a:bodyPr/>
          <a:lstStyle/>
          <a:p>
            <a:endParaRPr lang="ca-ES"/>
          </a:p>
        </p:txBody>
      </p:sp>
      <p:sp>
        <p:nvSpPr>
          <p:cNvPr id="6" name="Contenidor de número de diapositiva 5"/>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637866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sz="half" idx="1"/>
          </p:nvPr>
        </p:nvSpPr>
        <p:spPr>
          <a:xfrm>
            <a:off x="838200" y="1825625"/>
            <a:ext cx="5181600" cy="435133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contingut 3"/>
          <p:cNvSpPr>
            <a:spLocks noGrp="1"/>
          </p:cNvSpPr>
          <p:nvPr>
            <p:ph sz="half" idx="2"/>
          </p:nvPr>
        </p:nvSpPr>
        <p:spPr>
          <a:xfrm>
            <a:off x="6172200" y="1825625"/>
            <a:ext cx="5181600" cy="435133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data 4"/>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2607717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ítol 1"/>
          <p:cNvSpPr>
            <a:spLocks noGrp="1"/>
          </p:cNvSpPr>
          <p:nvPr>
            <p:ph type="title"/>
          </p:nvPr>
        </p:nvSpPr>
        <p:spPr>
          <a:xfrm>
            <a:off x="839788" y="365125"/>
            <a:ext cx="10515600" cy="1325563"/>
          </a:xfrm>
        </p:spPr>
        <p:txBody>
          <a:bodyPr/>
          <a:lstStyle/>
          <a:p>
            <a:r>
              <a:rPr lang="ca-ES" smtClean="0"/>
              <a:t>Feu clic aquí per editar l'estil</a:t>
            </a:r>
            <a:endParaRPr lang="ca-ES"/>
          </a:p>
        </p:txBody>
      </p:sp>
      <p:sp>
        <p:nvSpPr>
          <p:cNvPr id="3" name="Contenidor d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estils</a:t>
            </a:r>
          </a:p>
        </p:txBody>
      </p:sp>
      <p:sp>
        <p:nvSpPr>
          <p:cNvPr id="4" name="Contenidor de contingut 3"/>
          <p:cNvSpPr>
            <a:spLocks noGrp="1"/>
          </p:cNvSpPr>
          <p:nvPr>
            <p:ph sz="half" idx="2"/>
          </p:nvPr>
        </p:nvSpPr>
        <p:spPr>
          <a:xfrm>
            <a:off x="839788" y="2505075"/>
            <a:ext cx="5157787" cy="368458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estils</a:t>
            </a:r>
          </a:p>
        </p:txBody>
      </p:sp>
      <p:sp>
        <p:nvSpPr>
          <p:cNvPr id="6" name="Contenidor de contingut 5"/>
          <p:cNvSpPr>
            <a:spLocks noGrp="1"/>
          </p:cNvSpPr>
          <p:nvPr>
            <p:ph sz="quarter" idx="4"/>
          </p:nvPr>
        </p:nvSpPr>
        <p:spPr>
          <a:xfrm>
            <a:off x="6172200" y="2505075"/>
            <a:ext cx="5183188" cy="3684588"/>
          </a:xfrm>
        </p:spPr>
        <p:txBody>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7" name="Contenidor de data 6"/>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8" name="Contenidor de peu de pàgina 7"/>
          <p:cNvSpPr>
            <a:spLocks noGrp="1"/>
          </p:cNvSpPr>
          <p:nvPr>
            <p:ph type="ftr" sz="quarter" idx="11"/>
          </p:nvPr>
        </p:nvSpPr>
        <p:spPr/>
        <p:txBody>
          <a:bodyPr/>
          <a:lstStyle/>
          <a:p>
            <a:endParaRPr lang="ca-ES"/>
          </a:p>
        </p:txBody>
      </p:sp>
      <p:sp>
        <p:nvSpPr>
          <p:cNvPr id="9" name="Contenidor de número de diapositiva 8"/>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65748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data 2"/>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4" name="Contenidor de peu de pàgina 3"/>
          <p:cNvSpPr>
            <a:spLocks noGrp="1"/>
          </p:cNvSpPr>
          <p:nvPr>
            <p:ph type="ftr" sz="quarter" idx="11"/>
          </p:nvPr>
        </p:nvSpPr>
        <p:spPr/>
        <p:txBody>
          <a:bodyPr/>
          <a:lstStyle/>
          <a:p>
            <a:endParaRPr lang="ca-ES"/>
          </a:p>
        </p:txBody>
      </p:sp>
      <p:sp>
        <p:nvSpPr>
          <p:cNvPr id="5" name="Contenidor de número de diapositiva 4"/>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127217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2" name="Contenidor de data 1"/>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3" name="Contenidor de peu de pàgina 2"/>
          <p:cNvSpPr>
            <a:spLocks noGrp="1"/>
          </p:cNvSpPr>
          <p:nvPr>
            <p:ph type="ftr" sz="quarter" idx="11"/>
          </p:nvPr>
        </p:nvSpPr>
        <p:spPr/>
        <p:txBody>
          <a:bodyPr/>
          <a:lstStyle/>
          <a:p>
            <a:endParaRPr lang="ca-ES"/>
          </a:p>
        </p:txBody>
      </p:sp>
      <p:sp>
        <p:nvSpPr>
          <p:cNvPr id="4" name="Contenidor de número de diapositiva 3"/>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1572354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839788" y="457200"/>
            <a:ext cx="3932237" cy="1600200"/>
          </a:xfrm>
        </p:spPr>
        <p:txBody>
          <a:bodyPr anchor="b"/>
          <a:lstStyle>
            <a:lvl1pPr>
              <a:defRPr sz="3200"/>
            </a:lvl1pPr>
          </a:lstStyle>
          <a:p>
            <a:r>
              <a:rPr lang="ca-ES" smtClean="0"/>
              <a:t>Feu clic aquí per editar l'estil</a:t>
            </a:r>
            <a:endParaRPr lang="ca-ES"/>
          </a:p>
        </p:txBody>
      </p:sp>
      <p:sp>
        <p:nvSpPr>
          <p:cNvPr id="3" name="Contenidor de contingut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a-ES" smtClean="0"/>
              <a:t>Feu clic aquí per editar estils</a:t>
            </a:r>
          </a:p>
        </p:txBody>
      </p:sp>
      <p:sp>
        <p:nvSpPr>
          <p:cNvPr id="5" name="Contenidor de data 4"/>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676231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839788" y="457200"/>
            <a:ext cx="3932237" cy="1600200"/>
          </a:xfrm>
        </p:spPr>
        <p:txBody>
          <a:bodyPr anchor="b"/>
          <a:lstStyle>
            <a:lvl1pPr>
              <a:defRPr sz="3200"/>
            </a:lvl1pPr>
          </a:lstStyle>
          <a:p>
            <a:r>
              <a:rPr lang="ca-ES" smtClean="0"/>
              <a:t>Feu clic aquí per editar l'estil</a:t>
            </a:r>
            <a:endParaRPr lang="ca-ES"/>
          </a:p>
        </p:txBody>
      </p:sp>
      <p:sp>
        <p:nvSpPr>
          <p:cNvPr id="3" name="Contenidor d'imat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Contenidor d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a-ES" smtClean="0"/>
              <a:t>Feu clic aquí per editar estils</a:t>
            </a:r>
          </a:p>
        </p:txBody>
      </p:sp>
      <p:sp>
        <p:nvSpPr>
          <p:cNvPr id="5" name="Contenidor de data 4"/>
          <p:cNvSpPr>
            <a:spLocks noGrp="1"/>
          </p:cNvSpPr>
          <p:nvPr>
            <p:ph type="dt" sz="half" idx="10"/>
          </p:nvPr>
        </p:nvSpPr>
        <p:spPr/>
        <p:txBody>
          <a:bodyPr/>
          <a:lstStyle/>
          <a:p>
            <a:fld id="{32BD72E4-7CCA-4CE3-88F4-3D9F1B25F83C}" type="datetimeFigureOut">
              <a:rPr lang="ca-ES" smtClean="0"/>
              <a:pPr/>
              <a:t>27/04/2017</a:t>
            </a:fld>
            <a:endParaRPr lang="ca-ES"/>
          </a:p>
        </p:txBody>
      </p:sp>
      <p:sp>
        <p:nvSpPr>
          <p:cNvPr id="6" name="Contenidor de peu de pàgina 5"/>
          <p:cNvSpPr>
            <a:spLocks noGrp="1"/>
          </p:cNvSpPr>
          <p:nvPr>
            <p:ph type="ftr" sz="quarter" idx="11"/>
          </p:nvPr>
        </p:nvSpPr>
        <p:spPr/>
        <p:txBody>
          <a:bodyPr/>
          <a:lstStyle/>
          <a:p>
            <a:endParaRPr lang="ca-ES"/>
          </a:p>
        </p:txBody>
      </p:sp>
      <p:sp>
        <p:nvSpPr>
          <p:cNvPr id="7" name="Contenidor de número de diapositiva 6"/>
          <p:cNvSpPr>
            <a:spLocks noGrp="1"/>
          </p:cNvSpPr>
          <p:nvPr>
            <p:ph type="sldNum" sz="quarter" idx="12"/>
          </p:nvPr>
        </p:nvSpPr>
        <p:spPr/>
        <p:txBody>
          <a:body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3428458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idor de títo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a-ES" smtClean="0"/>
              <a:t>Feu clic aquí per editar l'estil</a:t>
            </a:r>
            <a:endParaRPr lang="ca-ES"/>
          </a:p>
        </p:txBody>
      </p:sp>
      <p:sp>
        <p:nvSpPr>
          <p:cNvPr id="3" name="Contenidor d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D72E4-7CCA-4CE3-88F4-3D9F1B25F83C}" type="datetimeFigureOut">
              <a:rPr lang="ca-ES" smtClean="0"/>
              <a:pPr/>
              <a:t>27/04/2017</a:t>
            </a:fld>
            <a:endParaRPr lang="ca-ES"/>
          </a:p>
        </p:txBody>
      </p:sp>
      <p:sp>
        <p:nvSpPr>
          <p:cNvPr id="5" name="Contenidor de peu de pà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Conteni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CD405-2531-4002-9BF0-77099B2D53B5}" type="slidenum">
              <a:rPr lang="ca-ES" smtClean="0"/>
              <a:pPr/>
              <a:t>‹Nº›</a:t>
            </a:fld>
            <a:endParaRPr lang="ca-ES"/>
          </a:p>
        </p:txBody>
      </p:sp>
    </p:spTree>
    <p:extLst>
      <p:ext uri="{BB962C8B-B14F-4D97-AF65-F5344CB8AC3E}">
        <p14:creationId xmlns:p14="http://schemas.microsoft.com/office/powerpoint/2010/main" xmlns="" val="2896315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3" name="QuadreDeText 2"/>
          <p:cNvSpPr txBox="1"/>
          <p:nvPr/>
        </p:nvSpPr>
        <p:spPr>
          <a:xfrm>
            <a:off x="820882" y="600440"/>
            <a:ext cx="8867404" cy="461665"/>
          </a:xfrm>
          <a:prstGeom prst="rect">
            <a:avLst/>
          </a:prstGeom>
          <a:noFill/>
        </p:spPr>
        <p:txBody>
          <a:bodyPr wrap="square" rtlCol="0">
            <a:spAutoFit/>
          </a:bodyPr>
          <a:lstStyle/>
          <a:p>
            <a:pPr lvl="0"/>
            <a:r>
              <a:rPr lang="ca-ES" sz="2400" b="1" dirty="0" smtClean="0">
                <a:solidFill>
                  <a:srgbClr val="CC0099"/>
                </a:solidFill>
              </a:rPr>
              <a:t>WP2 </a:t>
            </a:r>
            <a:r>
              <a:rPr lang="ca-ES" sz="2400" b="1" i="1" dirty="0" err="1" smtClean="0">
                <a:solidFill>
                  <a:srgbClr val="CC0099"/>
                </a:solidFill>
              </a:rPr>
              <a:t>Innovative</a:t>
            </a:r>
            <a:r>
              <a:rPr lang="ca-ES" sz="2400" b="1" i="1" dirty="0" smtClean="0">
                <a:solidFill>
                  <a:srgbClr val="CC0099"/>
                </a:solidFill>
              </a:rPr>
              <a:t> </a:t>
            </a:r>
            <a:r>
              <a:rPr lang="ca-ES" sz="2400" b="1" i="1" dirty="0" err="1" smtClean="0">
                <a:solidFill>
                  <a:srgbClr val="CC0099"/>
                </a:solidFill>
              </a:rPr>
              <a:t>Science</a:t>
            </a:r>
            <a:r>
              <a:rPr lang="ca-ES" sz="2400" b="1" i="1" dirty="0" smtClean="0">
                <a:solidFill>
                  <a:srgbClr val="CC0099"/>
                </a:solidFill>
              </a:rPr>
              <a:t> </a:t>
            </a:r>
            <a:r>
              <a:rPr lang="ca-ES" sz="2400" b="1" i="1" dirty="0" err="1" smtClean="0">
                <a:solidFill>
                  <a:srgbClr val="CC0099"/>
                </a:solidFill>
              </a:rPr>
              <a:t>Education</a:t>
            </a:r>
            <a:r>
              <a:rPr lang="ca-ES" sz="2400" b="1" i="1" dirty="0" smtClean="0">
                <a:solidFill>
                  <a:srgbClr val="CC0099"/>
                </a:solidFill>
              </a:rPr>
              <a:t> </a:t>
            </a:r>
            <a:r>
              <a:rPr lang="ca-ES" sz="2400" b="1" i="1" dirty="0" err="1" smtClean="0">
                <a:solidFill>
                  <a:srgbClr val="CC0099"/>
                </a:solidFill>
              </a:rPr>
              <a:t>Methos</a:t>
            </a:r>
            <a:r>
              <a:rPr lang="ca-ES" sz="2400" b="1" i="1" dirty="0" smtClean="0">
                <a:solidFill>
                  <a:srgbClr val="CC0099"/>
                </a:solidFill>
              </a:rPr>
              <a:t> </a:t>
            </a:r>
            <a:r>
              <a:rPr lang="ca-ES" sz="2400" b="1" i="1" dirty="0" err="1" smtClean="0">
                <a:solidFill>
                  <a:srgbClr val="CC0099"/>
                </a:solidFill>
              </a:rPr>
              <a:t>based</a:t>
            </a:r>
            <a:r>
              <a:rPr lang="ca-ES" sz="2400" b="1" i="1" dirty="0" smtClean="0">
                <a:solidFill>
                  <a:srgbClr val="CC0099"/>
                </a:solidFill>
              </a:rPr>
              <a:t> in </a:t>
            </a:r>
            <a:r>
              <a:rPr lang="ca-ES" sz="2400" b="1" i="1" dirty="0" err="1" smtClean="0">
                <a:solidFill>
                  <a:srgbClr val="CC0099"/>
                </a:solidFill>
              </a:rPr>
              <a:t>Performing</a:t>
            </a:r>
            <a:r>
              <a:rPr lang="ca-ES" sz="2400" b="1" i="1" dirty="0" smtClean="0">
                <a:solidFill>
                  <a:srgbClr val="CC0099"/>
                </a:solidFill>
              </a:rPr>
              <a:t> arts</a:t>
            </a:r>
            <a:endParaRPr lang="ca-ES" sz="2000" b="1" dirty="0">
              <a:solidFill>
                <a:srgbClr val="CC0099"/>
              </a:solidFill>
            </a:endParaRPr>
          </a:p>
        </p:txBody>
      </p:sp>
      <p:sp>
        <p:nvSpPr>
          <p:cNvPr id="6" name="QuadreDeText 5"/>
          <p:cNvSpPr txBox="1"/>
          <p:nvPr/>
        </p:nvSpPr>
        <p:spPr>
          <a:xfrm>
            <a:off x="820883" y="1398751"/>
            <a:ext cx="9284688" cy="4647427"/>
          </a:xfrm>
          <a:prstGeom prst="rect">
            <a:avLst/>
          </a:prstGeom>
          <a:noFill/>
        </p:spPr>
        <p:txBody>
          <a:bodyPr wrap="square" rtlCol="0">
            <a:spAutoFit/>
          </a:bodyPr>
          <a:lstStyle/>
          <a:p>
            <a:r>
              <a:rPr lang="ca-ES" sz="2000" b="1" dirty="0" smtClean="0">
                <a:solidFill>
                  <a:srgbClr val="CC0099"/>
                </a:solidFill>
              </a:rPr>
              <a:t>Short </a:t>
            </a:r>
            <a:r>
              <a:rPr lang="ca-ES" sz="2000" b="1" dirty="0" err="1" smtClean="0">
                <a:solidFill>
                  <a:srgbClr val="CC0099"/>
                </a:solidFill>
              </a:rPr>
              <a:t>description</a:t>
            </a:r>
            <a:r>
              <a:rPr lang="ca-ES" sz="2000" b="1" dirty="0" smtClean="0">
                <a:solidFill>
                  <a:srgbClr val="CC0099"/>
                </a:solidFill>
              </a:rPr>
              <a:t> of </a:t>
            </a:r>
            <a:r>
              <a:rPr lang="ca-ES" sz="2000" b="1" dirty="0" err="1" smtClean="0">
                <a:solidFill>
                  <a:srgbClr val="CC0099"/>
                </a:solidFill>
              </a:rPr>
              <a:t>the</a:t>
            </a:r>
            <a:r>
              <a:rPr lang="ca-ES" sz="2000" b="1" dirty="0" smtClean="0">
                <a:solidFill>
                  <a:srgbClr val="CC0099"/>
                </a:solidFill>
              </a:rPr>
              <a:t> </a:t>
            </a:r>
            <a:r>
              <a:rPr lang="ca-ES" sz="2000" b="1" dirty="0" err="1" smtClean="0">
                <a:solidFill>
                  <a:srgbClr val="CC0099"/>
                </a:solidFill>
              </a:rPr>
              <a:t>work</a:t>
            </a:r>
            <a:endParaRPr lang="ca-ES" sz="2000" b="1" dirty="0" smtClean="0">
              <a:solidFill>
                <a:srgbClr val="CC0099"/>
              </a:solidFill>
            </a:endParaRPr>
          </a:p>
          <a:p>
            <a:endParaRPr lang="ca-ES" sz="2000" i="1" dirty="0" smtClean="0">
              <a:solidFill>
                <a:srgbClr val="002060"/>
              </a:solidFill>
            </a:endParaRPr>
          </a:p>
          <a:p>
            <a:pPr marL="342900" indent="-342900">
              <a:buFont typeface="Arial" panose="020B0604020202020204" pitchFamily="34" charset="0"/>
              <a:buChar char="•"/>
            </a:pPr>
            <a:r>
              <a:rPr lang="es-ES" b="1" dirty="0"/>
              <a:t>Task 2.1. </a:t>
            </a:r>
            <a:r>
              <a:rPr lang="es-ES" b="1" dirty="0" err="1"/>
              <a:t>Inclusion</a:t>
            </a:r>
            <a:r>
              <a:rPr lang="es-ES" b="1" dirty="0"/>
              <a:t> of </a:t>
            </a:r>
            <a:r>
              <a:rPr lang="es-ES" b="1" dirty="0" err="1"/>
              <a:t>the</a:t>
            </a:r>
            <a:r>
              <a:rPr lang="es-ES" b="1" dirty="0"/>
              <a:t> “human </a:t>
            </a:r>
            <a:r>
              <a:rPr lang="es-ES" b="1" dirty="0" err="1"/>
              <a:t>dimension</a:t>
            </a:r>
            <a:r>
              <a:rPr lang="es-ES" b="1" dirty="0"/>
              <a:t>” of </a:t>
            </a:r>
            <a:r>
              <a:rPr lang="es-ES" b="1" dirty="0" err="1"/>
              <a:t>science</a:t>
            </a:r>
            <a:r>
              <a:rPr lang="es-ES" b="1" dirty="0"/>
              <a:t> and </a:t>
            </a:r>
            <a:r>
              <a:rPr lang="es-ES" b="1" dirty="0" err="1"/>
              <a:t>the</a:t>
            </a:r>
            <a:r>
              <a:rPr lang="es-ES" b="1" dirty="0"/>
              <a:t> </a:t>
            </a:r>
            <a:r>
              <a:rPr lang="es-ES" b="1" dirty="0" err="1"/>
              <a:t>values</a:t>
            </a:r>
            <a:r>
              <a:rPr lang="es-ES" b="1" dirty="0"/>
              <a:t> </a:t>
            </a:r>
            <a:r>
              <a:rPr lang="es-ES" b="1" dirty="0" err="1"/>
              <a:t>embedded</a:t>
            </a:r>
            <a:r>
              <a:rPr lang="es-ES" b="1" dirty="0"/>
              <a:t> in RRI in performance-</a:t>
            </a:r>
            <a:r>
              <a:rPr lang="es-ES" b="1" dirty="0" err="1"/>
              <a:t>based</a:t>
            </a:r>
            <a:r>
              <a:rPr lang="es-ES" b="1" dirty="0"/>
              <a:t> </a:t>
            </a:r>
            <a:r>
              <a:rPr lang="es-ES" b="1" dirty="0" err="1"/>
              <a:t>activities</a:t>
            </a:r>
            <a:r>
              <a:rPr lang="es-ES" b="1" dirty="0"/>
              <a:t> (</a:t>
            </a:r>
            <a:r>
              <a:rPr lang="es-ES" b="1" dirty="0" err="1"/>
              <a:t>led</a:t>
            </a:r>
            <a:r>
              <a:rPr lang="es-ES" b="1" dirty="0"/>
              <a:t> </a:t>
            </a:r>
            <a:r>
              <a:rPr lang="es-ES" b="1" dirty="0" err="1"/>
              <a:t>by</a:t>
            </a:r>
            <a:r>
              <a:rPr lang="es-ES" b="1" dirty="0"/>
              <a:t> TBVT) </a:t>
            </a:r>
            <a:endParaRPr lang="es-ES" b="1" dirty="0" smtClean="0"/>
          </a:p>
          <a:p>
            <a:endParaRPr lang="es-ES" b="1" dirty="0" smtClean="0"/>
          </a:p>
          <a:p>
            <a:pPr marL="342900" indent="-342900">
              <a:buFont typeface="Arial" panose="020B0604020202020204" pitchFamily="34" charset="0"/>
              <a:buChar char="•"/>
            </a:pPr>
            <a:r>
              <a:rPr lang="es-ES" b="1" dirty="0"/>
              <a:t>Task 2.2: </a:t>
            </a:r>
            <a:r>
              <a:rPr lang="es-ES" b="1" dirty="0" err="1"/>
              <a:t>Participatory</a:t>
            </a:r>
            <a:r>
              <a:rPr lang="es-ES" b="1" dirty="0"/>
              <a:t> </a:t>
            </a:r>
            <a:r>
              <a:rPr lang="es-ES" b="1" dirty="0" err="1"/>
              <a:t>process</a:t>
            </a:r>
            <a:r>
              <a:rPr lang="es-ES" b="1" dirty="0"/>
              <a:t> </a:t>
            </a:r>
            <a:r>
              <a:rPr lang="es-ES" b="1" dirty="0" err="1"/>
              <a:t>with</a:t>
            </a:r>
            <a:r>
              <a:rPr lang="es-ES" b="1" dirty="0"/>
              <a:t> </a:t>
            </a:r>
            <a:r>
              <a:rPr lang="es-ES" b="1" dirty="0" err="1"/>
              <a:t>young</a:t>
            </a:r>
            <a:r>
              <a:rPr lang="es-ES" b="1" dirty="0"/>
              <a:t> </a:t>
            </a:r>
            <a:r>
              <a:rPr lang="es-ES" b="1" dirty="0" err="1"/>
              <a:t>people</a:t>
            </a:r>
            <a:r>
              <a:rPr lang="es-ES" b="1" dirty="0"/>
              <a:t>, </a:t>
            </a:r>
            <a:r>
              <a:rPr lang="es-ES" b="1" dirty="0" err="1"/>
              <a:t>teachers</a:t>
            </a:r>
            <a:r>
              <a:rPr lang="es-ES" b="1" dirty="0"/>
              <a:t> and </a:t>
            </a:r>
            <a:r>
              <a:rPr lang="es-ES" b="1" dirty="0" err="1"/>
              <a:t>early</a:t>
            </a:r>
            <a:r>
              <a:rPr lang="es-ES" b="1" dirty="0"/>
              <a:t> </a:t>
            </a:r>
            <a:r>
              <a:rPr lang="es-ES" b="1" dirty="0" err="1"/>
              <a:t>career</a:t>
            </a:r>
            <a:r>
              <a:rPr lang="es-ES" b="1" dirty="0"/>
              <a:t> </a:t>
            </a:r>
            <a:r>
              <a:rPr lang="es-ES" b="1" dirty="0" err="1"/>
              <a:t>researchers</a:t>
            </a:r>
            <a:r>
              <a:rPr lang="es-ES" b="1" dirty="0"/>
              <a:t> (</a:t>
            </a:r>
            <a:r>
              <a:rPr lang="es-ES" b="1" dirty="0" err="1"/>
              <a:t>led</a:t>
            </a:r>
            <a:r>
              <a:rPr lang="es-ES" b="1" dirty="0"/>
              <a:t> </a:t>
            </a:r>
            <a:r>
              <a:rPr lang="es-ES" b="1" dirty="0" err="1"/>
              <a:t>by</a:t>
            </a:r>
            <a:r>
              <a:rPr lang="es-ES" b="1" dirty="0"/>
              <a:t> TBVT) </a:t>
            </a:r>
            <a:r>
              <a:rPr lang="es-ES" dirty="0"/>
              <a:t>	</a:t>
            </a:r>
            <a:endParaRPr lang="es-ES" dirty="0" smtClean="0"/>
          </a:p>
          <a:p>
            <a:endParaRPr lang="es-ES" dirty="0" smtClean="0"/>
          </a:p>
          <a:p>
            <a:pPr marL="342900" indent="-342900">
              <a:buFont typeface="Arial" panose="020B0604020202020204" pitchFamily="34" charset="0"/>
              <a:buChar char="•"/>
            </a:pPr>
            <a:r>
              <a:rPr lang="es-ES" b="1" dirty="0"/>
              <a:t>Task 2.3. </a:t>
            </a:r>
            <a:r>
              <a:rPr lang="es-ES" b="1" dirty="0" err="1"/>
              <a:t>Pilot</a:t>
            </a:r>
            <a:r>
              <a:rPr lang="es-ES" b="1" dirty="0"/>
              <a:t> PERSEIA </a:t>
            </a:r>
            <a:r>
              <a:rPr lang="es-ES" b="1" dirty="0" err="1"/>
              <a:t>scaled</a:t>
            </a:r>
            <a:r>
              <a:rPr lang="es-ES" b="1" dirty="0"/>
              <a:t> up </a:t>
            </a:r>
            <a:r>
              <a:rPr lang="es-ES" b="1" dirty="0" err="1"/>
              <a:t>into</a:t>
            </a:r>
            <a:r>
              <a:rPr lang="es-ES" b="1" dirty="0"/>
              <a:t> informal </a:t>
            </a:r>
            <a:r>
              <a:rPr lang="es-ES" b="1" dirty="0" err="1"/>
              <a:t>context</a:t>
            </a:r>
            <a:r>
              <a:rPr lang="es-ES" b="1" dirty="0"/>
              <a:t>: </a:t>
            </a:r>
            <a:r>
              <a:rPr lang="es-ES" b="1" dirty="0" err="1"/>
              <a:t>implementation</a:t>
            </a:r>
            <a:r>
              <a:rPr lang="es-ES" b="1" dirty="0"/>
              <a:t> in </a:t>
            </a:r>
            <a:r>
              <a:rPr lang="es-ES" b="1" dirty="0" err="1"/>
              <a:t>science</a:t>
            </a:r>
            <a:r>
              <a:rPr lang="es-ES" b="1" dirty="0"/>
              <a:t> </a:t>
            </a:r>
            <a:r>
              <a:rPr lang="es-ES" b="1" dirty="0" err="1"/>
              <a:t>museums</a:t>
            </a:r>
            <a:r>
              <a:rPr lang="es-ES" b="1" dirty="0"/>
              <a:t> (</a:t>
            </a:r>
            <a:r>
              <a:rPr lang="es-ES" b="1" dirty="0" err="1"/>
              <a:t>led</a:t>
            </a:r>
            <a:r>
              <a:rPr lang="es-ES" b="1" dirty="0"/>
              <a:t> </a:t>
            </a:r>
            <a:r>
              <a:rPr lang="es-ES" b="1" dirty="0" err="1"/>
              <a:t>by</a:t>
            </a:r>
            <a:r>
              <a:rPr lang="es-ES" b="1" dirty="0"/>
              <a:t> TBVT) </a:t>
            </a:r>
            <a:r>
              <a:rPr lang="es-ES" dirty="0"/>
              <a:t>	</a:t>
            </a:r>
            <a:endParaRPr lang="es-ES" b="1" dirty="0" smtClean="0"/>
          </a:p>
          <a:p>
            <a:pPr marL="342900" indent="-342900">
              <a:buFont typeface="Arial" panose="020B0604020202020204" pitchFamily="34" charset="0"/>
              <a:buChar char="•"/>
            </a:pPr>
            <a:endParaRPr lang="ca-ES" sz="2000" i="1" dirty="0">
              <a:solidFill>
                <a:srgbClr val="002060"/>
              </a:solidFill>
            </a:endParaRPr>
          </a:p>
          <a:p>
            <a:r>
              <a:rPr lang="ca-ES" sz="2000" b="1" dirty="0" err="1" smtClean="0">
                <a:solidFill>
                  <a:srgbClr val="CC0099"/>
                </a:solidFill>
              </a:rPr>
              <a:t>Implementation</a:t>
            </a:r>
            <a:endParaRPr lang="ca-ES" sz="2000" b="1" dirty="0">
              <a:solidFill>
                <a:srgbClr val="CC0099"/>
              </a:solidFill>
            </a:endParaRPr>
          </a:p>
          <a:p>
            <a:pPr marL="342900" indent="-342900">
              <a:buFont typeface="Arial" panose="020B0604020202020204" pitchFamily="34" charset="0"/>
              <a:buChar char="•"/>
            </a:pPr>
            <a:r>
              <a:rPr lang="ca-ES" b="1" dirty="0" err="1" smtClean="0">
                <a:solidFill>
                  <a:srgbClr val="002060"/>
                </a:solidFill>
              </a:rPr>
              <a:t>How</a:t>
            </a:r>
            <a:endParaRPr lang="ca-ES" b="1" dirty="0" smtClean="0">
              <a:solidFill>
                <a:srgbClr val="002060"/>
              </a:solidFill>
            </a:endParaRPr>
          </a:p>
          <a:p>
            <a:pPr marL="342900" indent="-342900">
              <a:buFont typeface="Arial" panose="020B0604020202020204" pitchFamily="34" charset="0"/>
              <a:buChar char="•"/>
            </a:pPr>
            <a:r>
              <a:rPr lang="ca-ES" b="1" dirty="0" err="1" smtClean="0">
                <a:solidFill>
                  <a:srgbClr val="002060"/>
                </a:solidFill>
              </a:rPr>
              <a:t>When</a:t>
            </a:r>
            <a:r>
              <a:rPr lang="ca-ES" b="1" dirty="0" smtClean="0">
                <a:solidFill>
                  <a:srgbClr val="002060"/>
                </a:solidFill>
              </a:rPr>
              <a:t> (</a:t>
            </a:r>
            <a:r>
              <a:rPr lang="ca-ES" b="1" dirty="0" err="1" smtClean="0">
                <a:solidFill>
                  <a:srgbClr val="002060"/>
                </a:solidFill>
              </a:rPr>
              <a:t>timing</a:t>
            </a:r>
            <a:r>
              <a:rPr lang="ca-ES" b="1" dirty="0" smtClean="0">
                <a:solidFill>
                  <a:srgbClr val="002060"/>
                </a:solidFill>
              </a:rPr>
              <a:t>)</a:t>
            </a:r>
          </a:p>
          <a:p>
            <a:pPr marL="342900" indent="-342900">
              <a:buFont typeface="Arial" panose="020B0604020202020204" pitchFamily="34" charset="0"/>
              <a:buChar char="•"/>
            </a:pPr>
            <a:r>
              <a:rPr lang="ca-ES" b="1" dirty="0" err="1" smtClean="0">
                <a:solidFill>
                  <a:srgbClr val="002060"/>
                </a:solidFill>
              </a:rPr>
              <a:t>By</a:t>
            </a:r>
            <a:r>
              <a:rPr lang="ca-ES" b="1" dirty="0" smtClean="0">
                <a:solidFill>
                  <a:srgbClr val="002060"/>
                </a:solidFill>
              </a:rPr>
              <a:t> </a:t>
            </a:r>
            <a:r>
              <a:rPr lang="ca-ES" b="1" dirty="0" err="1" smtClean="0">
                <a:solidFill>
                  <a:srgbClr val="002060"/>
                </a:solidFill>
              </a:rPr>
              <a:t>whom</a:t>
            </a:r>
            <a:r>
              <a:rPr lang="ca-ES" b="1" dirty="0" smtClean="0">
                <a:solidFill>
                  <a:srgbClr val="002060"/>
                </a:solidFill>
              </a:rPr>
              <a:t> (</a:t>
            </a:r>
            <a:r>
              <a:rPr lang="ca-ES" b="1" dirty="0" err="1" smtClean="0">
                <a:solidFill>
                  <a:srgbClr val="002060"/>
                </a:solidFill>
              </a:rPr>
              <a:t>role</a:t>
            </a:r>
            <a:r>
              <a:rPr lang="ca-ES" b="1" dirty="0" smtClean="0">
                <a:solidFill>
                  <a:srgbClr val="002060"/>
                </a:solidFill>
              </a:rPr>
              <a:t> of </a:t>
            </a:r>
            <a:r>
              <a:rPr lang="ca-ES" b="1" dirty="0" err="1" smtClean="0">
                <a:solidFill>
                  <a:srgbClr val="002060"/>
                </a:solidFill>
              </a:rPr>
              <a:t>partners</a:t>
            </a:r>
            <a:r>
              <a:rPr lang="ca-ES" b="1" dirty="0" smtClean="0">
                <a:solidFill>
                  <a:srgbClr val="002060"/>
                </a:solidFill>
              </a:rPr>
              <a:t>)</a:t>
            </a:r>
          </a:p>
          <a:p>
            <a:pPr marL="342900" indent="-342900">
              <a:buFont typeface="Arial" panose="020B0604020202020204" pitchFamily="34" charset="0"/>
              <a:buChar char="•"/>
            </a:pPr>
            <a:r>
              <a:rPr lang="ca-ES" b="1" dirty="0" smtClean="0">
                <a:solidFill>
                  <a:srgbClr val="002060"/>
                </a:solidFill>
              </a:rPr>
              <a:t>Challenges</a:t>
            </a:r>
            <a:endParaRPr lang="ca-ES" b="1" dirty="0">
              <a:solidFill>
                <a:srgbClr val="002060"/>
              </a:solidFill>
            </a:endParaRPr>
          </a:p>
        </p:txBody>
      </p:sp>
      <p:sp>
        <p:nvSpPr>
          <p:cNvPr id="2" name="Rectángulo 1"/>
          <p:cNvSpPr/>
          <p:nvPr/>
        </p:nvSpPr>
        <p:spPr>
          <a:xfrm>
            <a:off x="3048000" y="4364335"/>
            <a:ext cx="6096000" cy="369332"/>
          </a:xfrm>
          <a:prstGeom prst="rect">
            <a:avLst/>
          </a:prstGeom>
        </p:spPr>
        <p:txBody>
          <a:bodyPr>
            <a:spAutoFit/>
          </a:bodyPr>
          <a:lstStyle/>
          <a:p>
            <a:r>
              <a:rPr lang="es-ES" dirty="0"/>
              <a:t>	</a:t>
            </a:r>
          </a:p>
        </p:txBody>
      </p:sp>
    </p:spTree>
    <p:extLst>
      <p:ext uri="{BB962C8B-B14F-4D97-AF65-F5344CB8AC3E}">
        <p14:creationId xmlns:p14="http://schemas.microsoft.com/office/powerpoint/2010/main" xmlns="" val="2745306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3" name="QuadreDeText 2"/>
          <p:cNvSpPr txBox="1"/>
          <p:nvPr/>
        </p:nvSpPr>
        <p:spPr>
          <a:xfrm>
            <a:off x="820882" y="600440"/>
            <a:ext cx="8867404" cy="461665"/>
          </a:xfrm>
          <a:prstGeom prst="rect">
            <a:avLst/>
          </a:prstGeom>
          <a:noFill/>
        </p:spPr>
        <p:txBody>
          <a:bodyPr wrap="square" rtlCol="0">
            <a:spAutoFit/>
          </a:bodyPr>
          <a:lstStyle/>
          <a:p>
            <a:pPr lvl="0"/>
            <a:r>
              <a:rPr lang="ca-ES" sz="2400" b="1" dirty="0" smtClean="0">
                <a:solidFill>
                  <a:srgbClr val="CC0099"/>
                </a:solidFill>
              </a:rPr>
              <a:t>WP2 </a:t>
            </a:r>
            <a:r>
              <a:rPr lang="ca-ES" sz="2400" b="1" i="1" dirty="0" err="1" smtClean="0">
                <a:solidFill>
                  <a:srgbClr val="CC0099"/>
                </a:solidFill>
              </a:rPr>
              <a:t>Innovative</a:t>
            </a:r>
            <a:r>
              <a:rPr lang="ca-ES" sz="2400" b="1" i="1" dirty="0" smtClean="0">
                <a:solidFill>
                  <a:srgbClr val="CC0099"/>
                </a:solidFill>
              </a:rPr>
              <a:t> </a:t>
            </a:r>
            <a:r>
              <a:rPr lang="ca-ES" sz="2400" b="1" i="1" dirty="0" err="1" smtClean="0">
                <a:solidFill>
                  <a:srgbClr val="CC0099"/>
                </a:solidFill>
              </a:rPr>
              <a:t>Science</a:t>
            </a:r>
            <a:r>
              <a:rPr lang="ca-ES" sz="2400" b="1" i="1" dirty="0" smtClean="0">
                <a:solidFill>
                  <a:srgbClr val="CC0099"/>
                </a:solidFill>
              </a:rPr>
              <a:t> </a:t>
            </a:r>
            <a:r>
              <a:rPr lang="ca-ES" sz="2400" b="1" i="1" dirty="0" err="1" smtClean="0">
                <a:solidFill>
                  <a:srgbClr val="CC0099"/>
                </a:solidFill>
              </a:rPr>
              <a:t>Education</a:t>
            </a:r>
            <a:r>
              <a:rPr lang="ca-ES" sz="2400" b="1" i="1" dirty="0" smtClean="0">
                <a:solidFill>
                  <a:srgbClr val="CC0099"/>
                </a:solidFill>
              </a:rPr>
              <a:t> </a:t>
            </a:r>
            <a:r>
              <a:rPr lang="ca-ES" sz="2400" b="1" i="1" dirty="0" err="1" smtClean="0">
                <a:solidFill>
                  <a:srgbClr val="CC0099"/>
                </a:solidFill>
              </a:rPr>
              <a:t>Methos</a:t>
            </a:r>
            <a:r>
              <a:rPr lang="ca-ES" sz="2400" b="1" i="1" dirty="0" smtClean="0">
                <a:solidFill>
                  <a:srgbClr val="CC0099"/>
                </a:solidFill>
              </a:rPr>
              <a:t> </a:t>
            </a:r>
            <a:r>
              <a:rPr lang="ca-ES" sz="2400" b="1" i="1" dirty="0" err="1" smtClean="0">
                <a:solidFill>
                  <a:srgbClr val="CC0099"/>
                </a:solidFill>
              </a:rPr>
              <a:t>based</a:t>
            </a:r>
            <a:r>
              <a:rPr lang="ca-ES" sz="2400" b="1" i="1" dirty="0" smtClean="0">
                <a:solidFill>
                  <a:srgbClr val="CC0099"/>
                </a:solidFill>
              </a:rPr>
              <a:t> in </a:t>
            </a:r>
            <a:r>
              <a:rPr lang="ca-ES" sz="2400" b="1" i="1" dirty="0" err="1" smtClean="0">
                <a:solidFill>
                  <a:srgbClr val="CC0099"/>
                </a:solidFill>
              </a:rPr>
              <a:t>Performing</a:t>
            </a:r>
            <a:r>
              <a:rPr lang="ca-ES" sz="2400" b="1" i="1" dirty="0" smtClean="0">
                <a:solidFill>
                  <a:srgbClr val="CC0099"/>
                </a:solidFill>
              </a:rPr>
              <a:t> arts</a:t>
            </a:r>
            <a:endParaRPr lang="ca-ES" sz="2000" b="1" dirty="0">
              <a:solidFill>
                <a:srgbClr val="CC0099"/>
              </a:solidFill>
            </a:endParaRPr>
          </a:p>
        </p:txBody>
      </p:sp>
      <p:sp>
        <p:nvSpPr>
          <p:cNvPr id="6" name="QuadreDeText 5"/>
          <p:cNvSpPr txBox="1"/>
          <p:nvPr/>
        </p:nvSpPr>
        <p:spPr>
          <a:xfrm>
            <a:off x="820883" y="1398751"/>
            <a:ext cx="9284688" cy="4647427"/>
          </a:xfrm>
          <a:prstGeom prst="rect">
            <a:avLst/>
          </a:prstGeom>
          <a:noFill/>
        </p:spPr>
        <p:txBody>
          <a:bodyPr wrap="square" rtlCol="0">
            <a:spAutoFit/>
          </a:bodyPr>
          <a:lstStyle/>
          <a:p>
            <a:r>
              <a:rPr lang="en-GB" sz="2000" b="1" dirty="0" smtClean="0">
                <a:solidFill>
                  <a:srgbClr val="CC0099"/>
                </a:solidFill>
              </a:rPr>
              <a:t>Planned activities (M16-36)</a:t>
            </a:r>
          </a:p>
          <a:p>
            <a:endParaRPr lang="en-GB" sz="2000" i="1" dirty="0" smtClean="0">
              <a:solidFill>
                <a:srgbClr val="002060"/>
              </a:solidFill>
            </a:endParaRPr>
          </a:p>
          <a:p>
            <a:pPr marL="342900" indent="-342900">
              <a:buFont typeface="Arial" panose="020B0604020202020204" pitchFamily="34" charset="0"/>
              <a:buChar char="•"/>
            </a:pPr>
            <a:r>
              <a:rPr lang="en-GB" b="1" dirty="0" smtClean="0"/>
              <a:t>Task 2.1. Inclusion of the “human dimension” of science and the values embedded in RRI in performance-based activities (led by TBVT) </a:t>
            </a:r>
          </a:p>
          <a:p>
            <a:r>
              <a:rPr lang="en-GB" b="1" dirty="0" smtClean="0"/>
              <a:t>-  DELIVERABLE 2.1 IN M16: </a:t>
            </a:r>
            <a:endParaRPr lang="en-GB" dirty="0" smtClean="0"/>
          </a:p>
          <a:p>
            <a:r>
              <a:rPr lang="en-GB" b="1" i="1" dirty="0" smtClean="0"/>
              <a:t>Final protocol of tested methods to transform a performance-based activity into a PERSEIA </a:t>
            </a:r>
            <a:endParaRPr lang="en-GB" i="1" dirty="0" smtClean="0"/>
          </a:p>
          <a:p>
            <a:r>
              <a:rPr lang="en-GB" dirty="0" smtClean="0"/>
              <a:t>	</a:t>
            </a:r>
          </a:p>
          <a:p>
            <a:pPr marL="342900" indent="-342900">
              <a:buFont typeface="Arial" panose="020B0604020202020204" pitchFamily="34" charset="0"/>
              <a:buChar char="•"/>
            </a:pPr>
            <a:r>
              <a:rPr lang="en-GB" b="1" dirty="0" smtClean="0"/>
              <a:t>Adapt the formal document to real users (teachers, </a:t>
            </a:r>
            <a:r>
              <a:rPr lang="en-GB" b="1" dirty="0" err="1" smtClean="0"/>
              <a:t>SciComms</a:t>
            </a:r>
            <a:r>
              <a:rPr lang="en-GB" b="1" dirty="0" smtClean="0"/>
              <a:t> and ECRs). </a:t>
            </a:r>
          </a:p>
          <a:p>
            <a:pPr marL="342900" indent="-342900">
              <a:buFont typeface="Arial" panose="020B0604020202020204" pitchFamily="34" charset="0"/>
              <a:buChar char="•"/>
            </a:pPr>
            <a:r>
              <a:rPr lang="en-GB" b="1" dirty="0" smtClean="0"/>
              <a:t>Dissemination </a:t>
            </a:r>
          </a:p>
          <a:p>
            <a:endParaRPr lang="en-GB" sz="2000" i="1" dirty="0" smtClean="0">
              <a:solidFill>
                <a:srgbClr val="002060"/>
              </a:solidFill>
            </a:endParaRPr>
          </a:p>
          <a:p>
            <a:r>
              <a:rPr lang="en-GB" sz="2000" b="1" dirty="0" smtClean="0">
                <a:solidFill>
                  <a:srgbClr val="CC0099"/>
                </a:solidFill>
              </a:rPr>
              <a:t>Implementation</a:t>
            </a:r>
          </a:p>
          <a:p>
            <a:pPr marL="342900" indent="-342900">
              <a:buFont typeface="Arial" panose="020B0604020202020204" pitchFamily="34" charset="0"/>
              <a:buChar char="•"/>
            </a:pPr>
            <a:r>
              <a:rPr lang="en-GB" b="1" dirty="0" smtClean="0">
                <a:solidFill>
                  <a:srgbClr val="002060"/>
                </a:solidFill>
              </a:rPr>
              <a:t>How: </a:t>
            </a:r>
            <a:r>
              <a:rPr lang="en-GB" dirty="0" smtClean="0">
                <a:solidFill>
                  <a:srgbClr val="002060"/>
                </a:solidFill>
              </a:rPr>
              <a:t>Videos, user-friendly guidelines</a:t>
            </a:r>
          </a:p>
          <a:p>
            <a:pPr marL="342900" indent="-342900">
              <a:buFont typeface="Arial" panose="020B0604020202020204" pitchFamily="34" charset="0"/>
              <a:buChar char="•"/>
            </a:pPr>
            <a:r>
              <a:rPr lang="en-GB" b="1" dirty="0" smtClean="0">
                <a:solidFill>
                  <a:srgbClr val="002060"/>
                </a:solidFill>
              </a:rPr>
              <a:t>When (timing): </a:t>
            </a:r>
            <a:r>
              <a:rPr lang="en-GB" dirty="0" smtClean="0">
                <a:solidFill>
                  <a:srgbClr val="002060"/>
                </a:solidFill>
              </a:rPr>
              <a:t>From D2.1 approval to M20 (</a:t>
            </a:r>
            <a:r>
              <a:rPr lang="en-GB" dirty="0" err="1" smtClean="0">
                <a:solidFill>
                  <a:srgbClr val="002060"/>
                </a:solidFill>
              </a:rPr>
              <a:t>june</a:t>
            </a:r>
            <a:r>
              <a:rPr lang="en-GB" dirty="0" smtClean="0">
                <a:solidFill>
                  <a:srgbClr val="002060"/>
                </a:solidFill>
              </a:rPr>
              <a:t>)</a:t>
            </a:r>
          </a:p>
          <a:p>
            <a:pPr marL="342900" indent="-342900">
              <a:buFont typeface="Arial" panose="020B0604020202020204" pitchFamily="34" charset="0"/>
              <a:buChar char="•"/>
            </a:pPr>
            <a:r>
              <a:rPr lang="en-GB" b="1" dirty="0" smtClean="0">
                <a:solidFill>
                  <a:srgbClr val="002060"/>
                </a:solidFill>
              </a:rPr>
              <a:t>By whom: </a:t>
            </a:r>
            <a:r>
              <a:rPr lang="en-GB" dirty="0" smtClean="0">
                <a:solidFill>
                  <a:srgbClr val="002060"/>
                </a:solidFill>
              </a:rPr>
              <a:t>TBVT will record videos / generate user-friendly documents/ disseminate in secondary schools in  Spain. WP6 for global dissemination.</a:t>
            </a:r>
          </a:p>
          <a:p>
            <a:pPr marL="342900" indent="-342900">
              <a:buFont typeface="Arial" panose="020B0604020202020204" pitchFamily="34" charset="0"/>
              <a:buChar char="•"/>
            </a:pPr>
            <a:r>
              <a:rPr lang="en-GB" b="1" dirty="0" smtClean="0">
                <a:solidFill>
                  <a:srgbClr val="002060"/>
                </a:solidFill>
              </a:rPr>
              <a:t>Challenges: </a:t>
            </a:r>
            <a:r>
              <a:rPr lang="en-GB" dirty="0" smtClean="0">
                <a:solidFill>
                  <a:srgbClr val="002060"/>
                </a:solidFill>
              </a:rPr>
              <a:t>Reach effectively our real audience.</a:t>
            </a:r>
            <a:endParaRPr lang="en-GB" dirty="0">
              <a:solidFill>
                <a:srgbClr val="002060"/>
              </a:solidFill>
            </a:endParaRPr>
          </a:p>
        </p:txBody>
      </p:sp>
    </p:spTree>
    <p:extLst>
      <p:ext uri="{BB962C8B-B14F-4D97-AF65-F5344CB8AC3E}">
        <p14:creationId xmlns:p14="http://schemas.microsoft.com/office/powerpoint/2010/main" xmlns="" val="3144490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3" name="QuadreDeText 2"/>
          <p:cNvSpPr txBox="1"/>
          <p:nvPr/>
        </p:nvSpPr>
        <p:spPr>
          <a:xfrm>
            <a:off x="820882" y="600440"/>
            <a:ext cx="8867404" cy="461665"/>
          </a:xfrm>
          <a:prstGeom prst="rect">
            <a:avLst/>
          </a:prstGeom>
          <a:noFill/>
        </p:spPr>
        <p:txBody>
          <a:bodyPr wrap="square" rtlCol="0">
            <a:spAutoFit/>
          </a:bodyPr>
          <a:lstStyle/>
          <a:p>
            <a:pPr lvl="0"/>
            <a:r>
              <a:rPr lang="ca-ES" sz="2400" b="1" dirty="0" smtClean="0">
                <a:solidFill>
                  <a:srgbClr val="CC0099"/>
                </a:solidFill>
              </a:rPr>
              <a:t>WP2 </a:t>
            </a:r>
            <a:r>
              <a:rPr lang="ca-ES" sz="2400" b="1" i="1" dirty="0" err="1" smtClean="0">
                <a:solidFill>
                  <a:srgbClr val="CC0099"/>
                </a:solidFill>
              </a:rPr>
              <a:t>Innovative</a:t>
            </a:r>
            <a:r>
              <a:rPr lang="ca-ES" sz="2400" b="1" i="1" dirty="0" smtClean="0">
                <a:solidFill>
                  <a:srgbClr val="CC0099"/>
                </a:solidFill>
              </a:rPr>
              <a:t> </a:t>
            </a:r>
            <a:r>
              <a:rPr lang="ca-ES" sz="2400" b="1" i="1" dirty="0" err="1" smtClean="0">
                <a:solidFill>
                  <a:srgbClr val="CC0099"/>
                </a:solidFill>
              </a:rPr>
              <a:t>Science</a:t>
            </a:r>
            <a:r>
              <a:rPr lang="ca-ES" sz="2400" b="1" i="1" dirty="0" smtClean="0">
                <a:solidFill>
                  <a:srgbClr val="CC0099"/>
                </a:solidFill>
              </a:rPr>
              <a:t> </a:t>
            </a:r>
            <a:r>
              <a:rPr lang="ca-ES" sz="2400" b="1" i="1" dirty="0" err="1" smtClean="0">
                <a:solidFill>
                  <a:srgbClr val="CC0099"/>
                </a:solidFill>
              </a:rPr>
              <a:t>Education</a:t>
            </a:r>
            <a:r>
              <a:rPr lang="ca-ES" sz="2400" b="1" i="1" dirty="0" smtClean="0">
                <a:solidFill>
                  <a:srgbClr val="CC0099"/>
                </a:solidFill>
              </a:rPr>
              <a:t> </a:t>
            </a:r>
            <a:r>
              <a:rPr lang="ca-ES" sz="2400" b="1" i="1" dirty="0" err="1" smtClean="0">
                <a:solidFill>
                  <a:srgbClr val="CC0099"/>
                </a:solidFill>
              </a:rPr>
              <a:t>Methos</a:t>
            </a:r>
            <a:r>
              <a:rPr lang="ca-ES" sz="2400" b="1" i="1" dirty="0" smtClean="0">
                <a:solidFill>
                  <a:srgbClr val="CC0099"/>
                </a:solidFill>
              </a:rPr>
              <a:t> </a:t>
            </a:r>
            <a:r>
              <a:rPr lang="ca-ES" sz="2400" b="1" i="1" dirty="0" err="1" smtClean="0">
                <a:solidFill>
                  <a:srgbClr val="CC0099"/>
                </a:solidFill>
              </a:rPr>
              <a:t>based</a:t>
            </a:r>
            <a:r>
              <a:rPr lang="ca-ES" sz="2400" b="1" i="1" dirty="0" smtClean="0">
                <a:solidFill>
                  <a:srgbClr val="CC0099"/>
                </a:solidFill>
              </a:rPr>
              <a:t> in </a:t>
            </a:r>
            <a:r>
              <a:rPr lang="ca-ES" sz="2400" b="1" i="1" dirty="0" err="1" smtClean="0">
                <a:solidFill>
                  <a:srgbClr val="CC0099"/>
                </a:solidFill>
              </a:rPr>
              <a:t>Performing</a:t>
            </a:r>
            <a:r>
              <a:rPr lang="ca-ES" sz="2400" b="1" i="1" dirty="0" smtClean="0">
                <a:solidFill>
                  <a:srgbClr val="CC0099"/>
                </a:solidFill>
              </a:rPr>
              <a:t> arts</a:t>
            </a:r>
            <a:endParaRPr lang="ca-ES" sz="2000" b="1" dirty="0">
              <a:solidFill>
                <a:srgbClr val="CC0099"/>
              </a:solidFill>
            </a:endParaRPr>
          </a:p>
        </p:txBody>
      </p:sp>
      <p:sp>
        <p:nvSpPr>
          <p:cNvPr id="6" name="QuadreDeText 5"/>
          <p:cNvSpPr txBox="1"/>
          <p:nvPr/>
        </p:nvSpPr>
        <p:spPr>
          <a:xfrm>
            <a:off x="820882" y="1398751"/>
            <a:ext cx="11244117" cy="4647427"/>
          </a:xfrm>
          <a:prstGeom prst="rect">
            <a:avLst/>
          </a:prstGeom>
          <a:noFill/>
        </p:spPr>
        <p:txBody>
          <a:bodyPr wrap="square" rtlCol="0">
            <a:spAutoFit/>
          </a:bodyPr>
          <a:lstStyle/>
          <a:p>
            <a:r>
              <a:rPr lang="en-GB" sz="2000" b="1" dirty="0" smtClean="0">
                <a:solidFill>
                  <a:srgbClr val="CC0099"/>
                </a:solidFill>
              </a:rPr>
              <a:t>Planned activities (M16-36)</a:t>
            </a:r>
          </a:p>
          <a:p>
            <a:endParaRPr lang="en-GB" sz="2000" i="1" dirty="0" smtClean="0">
              <a:solidFill>
                <a:srgbClr val="002060"/>
              </a:solidFill>
            </a:endParaRPr>
          </a:p>
          <a:p>
            <a:pPr marL="342900" indent="-342900">
              <a:buFont typeface="Arial" panose="020B0604020202020204" pitchFamily="34" charset="0"/>
              <a:buChar char="•"/>
            </a:pPr>
            <a:r>
              <a:rPr lang="en-GB" b="1" dirty="0" smtClean="0"/>
              <a:t>Task 2.2: Participatory process with young people, teachers and early career researchers (led by TBVT) </a:t>
            </a:r>
            <a:r>
              <a:rPr lang="en-GB" dirty="0" smtClean="0"/>
              <a:t>	</a:t>
            </a:r>
          </a:p>
          <a:p>
            <a:pPr marL="800100" lvl="1" indent="-342900">
              <a:buFont typeface="Arial" panose="020B0604020202020204" pitchFamily="34" charset="0"/>
              <a:buChar char="•"/>
            </a:pPr>
            <a:r>
              <a:rPr lang="en-GB" i="1" dirty="0" smtClean="0">
                <a:solidFill>
                  <a:srgbClr val="002060"/>
                </a:solidFill>
              </a:rPr>
              <a:t>First round of Implementation of PW1-6 and delivery of students PERSEIAs </a:t>
            </a:r>
          </a:p>
          <a:p>
            <a:endParaRPr lang="en-GB" sz="2000" i="1" dirty="0" smtClean="0">
              <a:solidFill>
                <a:srgbClr val="002060"/>
              </a:solidFill>
            </a:endParaRPr>
          </a:p>
          <a:p>
            <a:r>
              <a:rPr lang="en-GB" sz="2000" b="1" dirty="0" smtClean="0">
                <a:solidFill>
                  <a:srgbClr val="CC0099"/>
                </a:solidFill>
              </a:rPr>
              <a:t>Implementation</a:t>
            </a:r>
          </a:p>
          <a:p>
            <a:pPr marL="342900" indent="-342900">
              <a:buFont typeface="Arial" panose="020B0604020202020204" pitchFamily="34" charset="0"/>
              <a:buChar char="•"/>
            </a:pPr>
            <a:r>
              <a:rPr lang="en-GB" b="1" dirty="0" smtClean="0">
                <a:solidFill>
                  <a:srgbClr val="002060"/>
                </a:solidFill>
              </a:rPr>
              <a:t>How: </a:t>
            </a:r>
            <a:r>
              <a:rPr lang="en-GB" dirty="0" smtClean="0">
                <a:solidFill>
                  <a:srgbClr val="002060"/>
                </a:solidFill>
              </a:rPr>
              <a:t>Spain 4 groups in 2 schools/  UK: 2 groups in 1 school/ France: 4 groups in 2 schools</a:t>
            </a:r>
          </a:p>
          <a:p>
            <a:pPr marL="342900" indent="-342900">
              <a:buFont typeface="Arial" panose="020B0604020202020204" pitchFamily="34" charset="0"/>
              <a:buChar char="•"/>
            </a:pPr>
            <a:r>
              <a:rPr lang="en-GB" b="1" dirty="0" smtClean="0">
                <a:solidFill>
                  <a:srgbClr val="002060"/>
                </a:solidFill>
              </a:rPr>
              <a:t>When (timing) </a:t>
            </a:r>
            <a:r>
              <a:rPr lang="en-GB" dirty="0" smtClean="0">
                <a:solidFill>
                  <a:srgbClr val="002060"/>
                </a:solidFill>
              </a:rPr>
              <a:t>Spain: February (M16)- April (M18)/ UK: February (M16)- April (M18)/ France: </a:t>
            </a:r>
            <a:r>
              <a:rPr lang="en-GB" dirty="0">
                <a:solidFill>
                  <a:srgbClr val="002060"/>
                </a:solidFill>
              </a:rPr>
              <a:t>February (M16)- </a:t>
            </a:r>
            <a:r>
              <a:rPr lang="en-GB" dirty="0" smtClean="0">
                <a:solidFill>
                  <a:srgbClr val="002060"/>
                </a:solidFill>
              </a:rPr>
              <a:t>May </a:t>
            </a:r>
            <a:r>
              <a:rPr lang="en-GB" dirty="0">
                <a:solidFill>
                  <a:srgbClr val="002060"/>
                </a:solidFill>
              </a:rPr>
              <a:t>(</a:t>
            </a:r>
            <a:r>
              <a:rPr lang="en-GB" dirty="0" smtClean="0">
                <a:solidFill>
                  <a:srgbClr val="002060"/>
                </a:solidFill>
              </a:rPr>
              <a:t>M19</a:t>
            </a:r>
            <a:r>
              <a:rPr lang="en-GB" b="1" dirty="0" smtClean="0">
                <a:solidFill>
                  <a:srgbClr val="002060"/>
                </a:solidFill>
              </a:rPr>
              <a:t>) </a:t>
            </a:r>
          </a:p>
          <a:p>
            <a:pPr marL="342900" indent="-342900">
              <a:buFont typeface="Arial" panose="020B0604020202020204" pitchFamily="34" charset="0"/>
              <a:buChar char="•"/>
            </a:pPr>
            <a:r>
              <a:rPr lang="en-GB" b="1" dirty="0" smtClean="0">
                <a:solidFill>
                  <a:srgbClr val="002060"/>
                </a:solidFill>
              </a:rPr>
              <a:t>By whom: </a:t>
            </a:r>
            <a:r>
              <a:rPr lang="en-GB" dirty="0" smtClean="0">
                <a:solidFill>
                  <a:srgbClr val="002060"/>
                </a:solidFill>
              </a:rPr>
              <a:t>TBVT, SMS, TRACES</a:t>
            </a:r>
          </a:p>
          <a:p>
            <a:pPr marL="342900" indent="-342900">
              <a:buFont typeface="Arial" panose="020B0604020202020204" pitchFamily="34" charset="0"/>
              <a:buChar char="•"/>
            </a:pPr>
            <a:r>
              <a:rPr lang="en-GB" b="1" dirty="0" smtClean="0">
                <a:solidFill>
                  <a:srgbClr val="002060"/>
                </a:solidFill>
              </a:rPr>
              <a:t>Challenges: </a:t>
            </a:r>
            <a:r>
              <a:rPr lang="en-GB" dirty="0" smtClean="0"/>
              <a:t>Effectively deliver 6 PW  to conduct a process in which students develop their PERSEIA, </a:t>
            </a:r>
            <a:r>
              <a:rPr lang="en-GB" u="sng" dirty="0" smtClean="0"/>
              <a:t>following the methodological protocol generated in Task 2.1 </a:t>
            </a:r>
          </a:p>
          <a:p>
            <a:pPr marL="800100" lvl="1" indent="-342900">
              <a:buFont typeface="Arial" panose="020B0604020202020204" pitchFamily="34" charset="0"/>
              <a:buChar char="•"/>
            </a:pPr>
            <a:r>
              <a:rPr lang="en-GB" dirty="0" smtClean="0"/>
              <a:t>The process cannot be longer than 12h (schools’ requirements)</a:t>
            </a:r>
          </a:p>
          <a:p>
            <a:pPr marL="800100" lvl="1" indent="-342900">
              <a:buFont typeface="Arial" panose="020B0604020202020204" pitchFamily="34" charset="0"/>
              <a:buChar char="•"/>
            </a:pPr>
            <a:r>
              <a:rPr lang="en-GB" dirty="0" smtClean="0"/>
              <a:t>Inclusion of ECRs and teachers in a process centred in the student</a:t>
            </a:r>
          </a:p>
          <a:p>
            <a:pPr marL="800100" lvl="1" indent="-342900">
              <a:buFont typeface="Arial" panose="020B0604020202020204" pitchFamily="34" charset="0"/>
              <a:buChar char="•"/>
            </a:pPr>
            <a:r>
              <a:rPr lang="en-GB" dirty="0" smtClean="0"/>
              <a:t>Inclusion of different artistic methodologies.	</a:t>
            </a:r>
          </a:p>
          <a:p>
            <a:pPr marL="342900" indent="-342900">
              <a:buFont typeface="Arial" panose="020B0604020202020204" pitchFamily="34" charset="0"/>
              <a:buChar char="•"/>
            </a:pPr>
            <a:endParaRPr lang="en-GB" b="1" dirty="0">
              <a:solidFill>
                <a:srgbClr val="002060"/>
              </a:solidFill>
            </a:endParaRPr>
          </a:p>
        </p:txBody>
      </p:sp>
    </p:spTree>
    <p:extLst>
      <p:ext uri="{BB962C8B-B14F-4D97-AF65-F5344CB8AC3E}">
        <p14:creationId xmlns:p14="http://schemas.microsoft.com/office/powerpoint/2010/main" xmlns="" val="3144490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3" name="QuadreDeText 2"/>
          <p:cNvSpPr txBox="1"/>
          <p:nvPr/>
        </p:nvSpPr>
        <p:spPr>
          <a:xfrm>
            <a:off x="820882" y="600440"/>
            <a:ext cx="8867404" cy="461665"/>
          </a:xfrm>
          <a:prstGeom prst="rect">
            <a:avLst/>
          </a:prstGeom>
          <a:noFill/>
        </p:spPr>
        <p:txBody>
          <a:bodyPr wrap="square" rtlCol="0">
            <a:spAutoFit/>
          </a:bodyPr>
          <a:lstStyle/>
          <a:p>
            <a:pPr lvl="0"/>
            <a:r>
              <a:rPr lang="ca-ES" sz="2400" b="1" dirty="0" smtClean="0">
                <a:solidFill>
                  <a:srgbClr val="CC0099"/>
                </a:solidFill>
              </a:rPr>
              <a:t>WP2 </a:t>
            </a:r>
            <a:r>
              <a:rPr lang="ca-ES" sz="2400" b="1" i="1" dirty="0" err="1" smtClean="0">
                <a:solidFill>
                  <a:srgbClr val="CC0099"/>
                </a:solidFill>
              </a:rPr>
              <a:t>Innovative</a:t>
            </a:r>
            <a:r>
              <a:rPr lang="ca-ES" sz="2400" b="1" i="1" dirty="0" smtClean="0">
                <a:solidFill>
                  <a:srgbClr val="CC0099"/>
                </a:solidFill>
              </a:rPr>
              <a:t> </a:t>
            </a:r>
            <a:r>
              <a:rPr lang="ca-ES" sz="2400" b="1" i="1" dirty="0" err="1" smtClean="0">
                <a:solidFill>
                  <a:srgbClr val="CC0099"/>
                </a:solidFill>
              </a:rPr>
              <a:t>Science</a:t>
            </a:r>
            <a:r>
              <a:rPr lang="ca-ES" sz="2400" b="1" i="1" dirty="0" smtClean="0">
                <a:solidFill>
                  <a:srgbClr val="CC0099"/>
                </a:solidFill>
              </a:rPr>
              <a:t> </a:t>
            </a:r>
            <a:r>
              <a:rPr lang="ca-ES" sz="2400" b="1" i="1" dirty="0" err="1" smtClean="0">
                <a:solidFill>
                  <a:srgbClr val="CC0099"/>
                </a:solidFill>
              </a:rPr>
              <a:t>Education</a:t>
            </a:r>
            <a:r>
              <a:rPr lang="ca-ES" sz="2400" b="1" i="1" dirty="0" smtClean="0">
                <a:solidFill>
                  <a:srgbClr val="CC0099"/>
                </a:solidFill>
              </a:rPr>
              <a:t> </a:t>
            </a:r>
            <a:r>
              <a:rPr lang="ca-ES" sz="2400" b="1" i="1" dirty="0" err="1" smtClean="0">
                <a:solidFill>
                  <a:srgbClr val="CC0099"/>
                </a:solidFill>
              </a:rPr>
              <a:t>Methos</a:t>
            </a:r>
            <a:r>
              <a:rPr lang="ca-ES" sz="2400" b="1" i="1" dirty="0" smtClean="0">
                <a:solidFill>
                  <a:srgbClr val="CC0099"/>
                </a:solidFill>
              </a:rPr>
              <a:t> </a:t>
            </a:r>
            <a:r>
              <a:rPr lang="ca-ES" sz="2400" b="1" i="1" dirty="0" err="1" smtClean="0">
                <a:solidFill>
                  <a:srgbClr val="CC0099"/>
                </a:solidFill>
              </a:rPr>
              <a:t>based</a:t>
            </a:r>
            <a:r>
              <a:rPr lang="ca-ES" sz="2400" b="1" i="1" dirty="0" smtClean="0">
                <a:solidFill>
                  <a:srgbClr val="CC0099"/>
                </a:solidFill>
              </a:rPr>
              <a:t> in </a:t>
            </a:r>
            <a:r>
              <a:rPr lang="ca-ES" sz="2400" b="1" i="1" dirty="0" err="1" smtClean="0">
                <a:solidFill>
                  <a:srgbClr val="CC0099"/>
                </a:solidFill>
              </a:rPr>
              <a:t>Performing</a:t>
            </a:r>
            <a:r>
              <a:rPr lang="ca-ES" sz="2400" b="1" i="1" dirty="0" smtClean="0">
                <a:solidFill>
                  <a:srgbClr val="CC0099"/>
                </a:solidFill>
              </a:rPr>
              <a:t> arts</a:t>
            </a:r>
            <a:endParaRPr lang="ca-ES" sz="2000" b="1" dirty="0">
              <a:solidFill>
                <a:srgbClr val="CC0099"/>
              </a:solidFill>
            </a:endParaRPr>
          </a:p>
        </p:txBody>
      </p:sp>
      <p:sp>
        <p:nvSpPr>
          <p:cNvPr id="6" name="QuadreDeText 5"/>
          <p:cNvSpPr txBox="1"/>
          <p:nvPr/>
        </p:nvSpPr>
        <p:spPr>
          <a:xfrm>
            <a:off x="820882" y="1398751"/>
            <a:ext cx="11244117" cy="4370428"/>
          </a:xfrm>
          <a:prstGeom prst="rect">
            <a:avLst/>
          </a:prstGeom>
          <a:noFill/>
        </p:spPr>
        <p:txBody>
          <a:bodyPr wrap="square" rtlCol="0">
            <a:spAutoFit/>
          </a:bodyPr>
          <a:lstStyle/>
          <a:p>
            <a:r>
              <a:rPr lang="en-GB" sz="2000" b="1" dirty="0" smtClean="0">
                <a:solidFill>
                  <a:srgbClr val="CC0099"/>
                </a:solidFill>
              </a:rPr>
              <a:t>Planned activities (M16-36)</a:t>
            </a:r>
          </a:p>
          <a:p>
            <a:endParaRPr lang="en-GB" sz="2000" i="1" dirty="0" smtClean="0">
              <a:solidFill>
                <a:srgbClr val="002060"/>
              </a:solidFill>
            </a:endParaRPr>
          </a:p>
          <a:p>
            <a:pPr marL="342900" indent="-342900">
              <a:buFont typeface="Arial" panose="020B0604020202020204" pitchFamily="34" charset="0"/>
              <a:buChar char="•"/>
            </a:pPr>
            <a:r>
              <a:rPr lang="en-GB" b="1" dirty="0" smtClean="0"/>
              <a:t>Task 2.2: Participatory process with young people, teachers and early career researchers (led by TBVT) </a:t>
            </a:r>
            <a:r>
              <a:rPr lang="en-GB" dirty="0" smtClean="0"/>
              <a:t>	</a:t>
            </a:r>
          </a:p>
          <a:p>
            <a:pPr marL="800100" lvl="1" indent="-342900">
              <a:buFont typeface="Arial" panose="020B0604020202020204" pitchFamily="34" charset="0"/>
              <a:buChar char="•"/>
            </a:pPr>
            <a:r>
              <a:rPr lang="en-GB" i="1" dirty="0" smtClean="0">
                <a:solidFill>
                  <a:srgbClr val="002060"/>
                </a:solidFill>
              </a:rPr>
              <a:t>Redesign of PW for a second round of implementation</a:t>
            </a:r>
          </a:p>
          <a:p>
            <a:endParaRPr lang="en-GB" sz="2000" i="1" dirty="0" smtClean="0">
              <a:solidFill>
                <a:srgbClr val="002060"/>
              </a:solidFill>
            </a:endParaRPr>
          </a:p>
          <a:p>
            <a:r>
              <a:rPr lang="en-GB" sz="2000" b="1" dirty="0" smtClean="0">
                <a:solidFill>
                  <a:srgbClr val="CC0099"/>
                </a:solidFill>
              </a:rPr>
              <a:t>Implementation</a:t>
            </a:r>
          </a:p>
          <a:p>
            <a:pPr marL="342900" indent="-342900">
              <a:buFont typeface="Arial" panose="020B0604020202020204" pitchFamily="34" charset="0"/>
              <a:buChar char="•"/>
            </a:pPr>
            <a:r>
              <a:rPr lang="en-GB" b="1" dirty="0" smtClean="0">
                <a:solidFill>
                  <a:srgbClr val="002060"/>
                </a:solidFill>
              </a:rPr>
              <a:t>How: </a:t>
            </a:r>
            <a:r>
              <a:rPr lang="en-GB" dirty="0" smtClean="0">
                <a:solidFill>
                  <a:srgbClr val="002060"/>
                </a:solidFill>
              </a:rPr>
              <a:t>Spain 4 groups in 2 schools/  UK: 2 groups in 1 school/ France: 4 groups in 2 schools</a:t>
            </a:r>
          </a:p>
          <a:p>
            <a:pPr marL="342900" indent="-342900">
              <a:buFont typeface="Arial" panose="020B0604020202020204" pitchFamily="34" charset="0"/>
              <a:buChar char="•"/>
            </a:pPr>
            <a:r>
              <a:rPr lang="en-GB" b="1" dirty="0" smtClean="0">
                <a:solidFill>
                  <a:srgbClr val="002060"/>
                </a:solidFill>
              </a:rPr>
              <a:t>When (timing) </a:t>
            </a:r>
            <a:r>
              <a:rPr lang="en-GB" dirty="0" smtClean="0">
                <a:solidFill>
                  <a:srgbClr val="002060"/>
                </a:solidFill>
              </a:rPr>
              <a:t>Spain: Before June (M20)/ UK and France: Before Christmas (M26)</a:t>
            </a:r>
          </a:p>
          <a:p>
            <a:pPr marL="342900" indent="-342900">
              <a:buFont typeface="Arial" panose="020B0604020202020204" pitchFamily="34" charset="0"/>
              <a:buChar char="•"/>
            </a:pPr>
            <a:r>
              <a:rPr lang="en-GB" b="1" dirty="0" smtClean="0">
                <a:solidFill>
                  <a:srgbClr val="002060"/>
                </a:solidFill>
              </a:rPr>
              <a:t>By whom: </a:t>
            </a:r>
            <a:r>
              <a:rPr lang="en-GB" dirty="0" smtClean="0">
                <a:solidFill>
                  <a:srgbClr val="002060"/>
                </a:solidFill>
              </a:rPr>
              <a:t>TBVT, SMS, TRACES</a:t>
            </a:r>
          </a:p>
          <a:p>
            <a:pPr marL="342900" indent="-342900">
              <a:buFont typeface="Arial" panose="020B0604020202020204" pitchFamily="34" charset="0"/>
              <a:buChar char="•"/>
            </a:pPr>
            <a:r>
              <a:rPr lang="en-GB" b="1" dirty="0" smtClean="0">
                <a:solidFill>
                  <a:srgbClr val="002060"/>
                </a:solidFill>
              </a:rPr>
              <a:t>Challenges: </a:t>
            </a:r>
            <a:r>
              <a:rPr lang="en-GB" dirty="0" smtClean="0"/>
              <a:t>Effectively deliver 6 PW  to conduct a process in which students develop their PERSEIA, </a:t>
            </a:r>
            <a:r>
              <a:rPr lang="en-GB" u="sng" dirty="0" smtClean="0"/>
              <a:t>following the methodological protocol generated in Task 2.1 </a:t>
            </a:r>
          </a:p>
          <a:p>
            <a:pPr marL="800100" lvl="1" indent="-342900">
              <a:buFont typeface="Arial" panose="020B0604020202020204" pitchFamily="34" charset="0"/>
              <a:buChar char="•"/>
            </a:pPr>
            <a:r>
              <a:rPr lang="en-GB" dirty="0" smtClean="0"/>
              <a:t>The process cannot be longer than 12h (schools’ requirements)</a:t>
            </a:r>
          </a:p>
          <a:p>
            <a:pPr marL="800100" lvl="1" indent="-342900">
              <a:buFont typeface="Arial" panose="020B0604020202020204" pitchFamily="34" charset="0"/>
              <a:buChar char="•"/>
            </a:pPr>
            <a:r>
              <a:rPr lang="en-GB" dirty="0" smtClean="0"/>
              <a:t>Inclusion of ECRs and teachers in a process centred in the student</a:t>
            </a:r>
          </a:p>
          <a:p>
            <a:pPr marL="800100" lvl="1" indent="-342900">
              <a:buFont typeface="Arial" panose="020B0604020202020204" pitchFamily="34" charset="0"/>
              <a:buChar char="•"/>
            </a:pPr>
            <a:r>
              <a:rPr lang="en-GB" dirty="0" smtClean="0"/>
              <a:t>Inclusion of different artistic methodologies.	</a:t>
            </a:r>
          </a:p>
          <a:p>
            <a:pPr marL="342900" indent="-342900">
              <a:buFont typeface="Arial" panose="020B0604020202020204" pitchFamily="34" charset="0"/>
              <a:buChar char="•"/>
            </a:pPr>
            <a:endParaRPr lang="en-GB" b="1" dirty="0">
              <a:solidFill>
                <a:srgbClr val="002060"/>
              </a:solidFill>
            </a:endParaRPr>
          </a:p>
        </p:txBody>
      </p:sp>
    </p:spTree>
    <p:extLst>
      <p:ext uri="{BB962C8B-B14F-4D97-AF65-F5344CB8AC3E}">
        <p14:creationId xmlns:p14="http://schemas.microsoft.com/office/powerpoint/2010/main" xmlns="" val="4214145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6" descr="Logo Traces.png"/>
          <p:cNvPicPr>
            <a:picLocks noChangeAspect="1"/>
          </p:cNvPicPr>
          <p:nvPr/>
        </p:nvPicPr>
        <p:blipFill>
          <a:blip r:embed="rId2"/>
          <a:stretch>
            <a:fillRect/>
          </a:stretch>
        </p:blipFill>
        <p:spPr>
          <a:xfrm>
            <a:off x="1160210" y="1194946"/>
            <a:ext cx="2257706" cy="549144"/>
          </a:xfrm>
          <a:prstGeom prst="rect">
            <a:avLst/>
          </a:prstGeom>
        </p:spPr>
      </p:pic>
      <p:pic>
        <p:nvPicPr>
          <p:cNvPr id="6" name="Imatg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7" name="QuadreDeText 2"/>
          <p:cNvSpPr txBox="1"/>
          <p:nvPr/>
        </p:nvSpPr>
        <p:spPr>
          <a:xfrm>
            <a:off x="820882" y="600440"/>
            <a:ext cx="8867404" cy="461665"/>
          </a:xfrm>
          <a:prstGeom prst="rect">
            <a:avLst/>
          </a:prstGeom>
          <a:noFill/>
        </p:spPr>
        <p:txBody>
          <a:bodyPr wrap="square" rtlCol="0">
            <a:spAutoFit/>
          </a:bodyPr>
          <a:lstStyle/>
          <a:p>
            <a:pPr lvl="0"/>
            <a:r>
              <a:rPr lang="ca-ES" sz="2400" b="1" dirty="0" smtClean="0">
                <a:solidFill>
                  <a:srgbClr val="CC0099"/>
                </a:solidFill>
              </a:rPr>
              <a:t>WP2 </a:t>
            </a:r>
            <a:r>
              <a:rPr lang="ca-ES" sz="2400" b="1" i="1" dirty="0" err="1" smtClean="0">
                <a:solidFill>
                  <a:srgbClr val="CC0099"/>
                </a:solidFill>
              </a:rPr>
              <a:t>Innovative</a:t>
            </a:r>
            <a:r>
              <a:rPr lang="ca-ES" sz="2400" b="1" i="1" dirty="0" smtClean="0">
                <a:solidFill>
                  <a:srgbClr val="CC0099"/>
                </a:solidFill>
              </a:rPr>
              <a:t> </a:t>
            </a:r>
            <a:r>
              <a:rPr lang="ca-ES" sz="2400" b="1" i="1" dirty="0" err="1" smtClean="0">
                <a:solidFill>
                  <a:srgbClr val="CC0099"/>
                </a:solidFill>
              </a:rPr>
              <a:t>Science</a:t>
            </a:r>
            <a:r>
              <a:rPr lang="ca-ES" sz="2400" b="1" i="1" dirty="0" smtClean="0">
                <a:solidFill>
                  <a:srgbClr val="CC0099"/>
                </a:solidFill>
              </a:rPr>
              <a:t> </a:t>
            </a:r>
            <a:r>
              <a:rPr lang="ca-ES" sz="2400" b="1" i="1" dirty="0" err="1" smtClean="0">
                <a:solidFill>
                  <a:srgbClr val="CC0099"/>
                </a:solidFill>
              </a:rPr>
              <a:t>Education</a:t>
            </a:r>
            <a:r>
              <a:rPr lang="ca-ES" sz="2400" b="1" i="1" dirty="0" smtClean="0">
                <a:solidFill>
                  <a:srgbClr val="CC0099"/>
                </a:solidFill>
              </a:rPr>
              <a:t> </a:t>
            </a:r>
            <a:r>
              <a:rPr lang="ca-ES" sz="2400" b="1" i="1" dirty="0" err="1" smtClean="0">
                <a:solidFill>
                  <a:srgbClr val="CC0099"/>
                </a:solidFill>
              </a:rPr>
              <a:t>Methos</a:t>
            </a:r>
            <a:r>
              <a:rPr lang="ca-ES" sz="2400" b="1" i="1" dirty="0" smtClean="0">
                <a:solidFill>
                  <a:srgbClr val="CC0099"/>
                </a:solidFill>
              </a:rPr>
              <a:t> </a:t>
            </a:r>
            <a:r>
              <a:rPr lang="ca-ES" sz="2400" b="1" i="1" dirty="0" err="1" smtClean="0">
                <a:solidFill>
                  <a:srgbClr val="CC0099"/>
                </a:solidFill>
              </a:rPr>
              <a:t>based</a:t>
            </a:r>
            <a:r>
              <a:rPr lang="ca-ES" sz="2400" b="1" i="1" dirty="0" smtClean="0">
                <a:solidFill>
                  <a:srgbClr val="CC0099"/>
                </a:solidFill>
              </a:rPr>
              <a:t> in </a:t>
            </a:r>
            <a:r>
              <a:rPr lang="ca-ES" sz="2400" b="1" i="1" dirty="0" err="1" smtClean="0">
                <a:solidFill>
                  <a:srgbClr val="CC0099"/>
                </a:solidFill>
              </a:rPr>
              <a:t>Performing</a:t>
            </a:r>
            <a:r>
              <a:rPr lang="ca-ES" sz="2400" b="1" i="1" dirty="0" smtClean="0">
                <a:solidFill>
                  <a:srgbClr val="CC0099"/>
                </a:solidFill>
              </a:rPr>
              <a:t> arts</a:t>
            </a:r>
            <a:endParaRPr lang="ca-ES" sz="2000" b="1" dirty="0">
              <a:solidFill>
                <a:srgbClr val="CC0099"/>
              </a:solidFill>
            </a:endParaRPr>
          </a:p>
        </p:txBody>
      </p:sp>
      <p:sp>
        <p:nvSpPr>
          <p:cNvPr id="9" name="ZoneTexte 3"/>
          <p:cNvSpPr txBox="1"/>
          <p:nvPr/>
        </p:nvSpPr>
        <p:spPr>
          <a:xfrm>
            <a:off x="814993" y="1935746"/>
            <a:ext cx="10498667" cy="4524316"/>
          </a:xfrm>
          <a:prstGeom prst="rect">
            <a:avLst/>
          </a:prstGeom>
          <a:noFill/>
        </p:spPr>
        <p:txBody>
          <a:bodyPr wrap="square" rtlCol="0">
            <a:spAutoFit/>
          </a:bodyPr>
          <a:lstStyle/>
          <a:p>
            <a:r>
              <a:rPr lang="en-US" b="1" dirty="0" smtClean="0"/>
              <a:t>Involvement of the ECR: </a:t>
            </a:r>
            <a:r>
              <a:rPr lang="en-US" dirty="0" smtClean="0">
                <a:solidFill>
                  <a:srgbClr val="FF0000"/>
                </a:solidFill>
              </a:rPr>
              <a:t>The ECR felt useless during the workshops and did not brought anything to the pupils.</a:t>
            </a:r>
          </a:p>
          <a:p>
            <a:pPr marL="342900" indent="-342900">
              <a:buFont typeface="Arial" pitchFamily="34" charset="0"/>
              <a:buChar char="•"/>
            </a:pPr>
            <a:r>
              <a:rPr lang="en-US" dirty="0" smtClean="0">
                <a:solidFill>
                  <a:srgbClr val="00B050"/>
                </a:solidFill>
              </a:rPr>
              <a:t>Involve them in the preparation of the workshops.</a:t>
            </a:r>
          </a:p>
          <a:p>
            <a:pPr marL="342900" indent="-342900">
              <a:buFont typeface="Arial" pitchFamily="34" charset="0"/>
              <a:buChar char="•"/>
            </a:pPr>
            <a:r>
              <a:rPr lang="en-US" dirty="0" smtClean="0">
                <a:solidFill>
                  <a:srgbClr val="00B050"/>
                </a:solidFill>
              </a:rPr>
              <a:t>Use their </a:t>
            </a:r>
            <a:r>
              <a:rPr lang="en-US" b="1" dirty="0" smtClean="0">
                <a:solidFill>
                  <a:srgbClr val="00B050"/>
                </a:solidFill>
              </a:rPr>
              <a:t>personal experience</a:t>
            </a:r>
            <a:r>
              <a:rPr lang="en-US" dirty="0" smtClean="0">
                <a:solidFill>
                  <a:srgbClr val="00B050"/>
                </a:solidFill>
              </a:rPr>
              <a:t> of the ECR as a researcher.</a:t>
            </a:r>
          </a:p>
          <a:p>
            <a:pPr marL="342900" indent="-342900">
              <a:buFont typeface="Arial" pitchFamily="34" charset="0"/>
              <a:buChar char="•"/>
            </a:pPr>
            <a:r>
              <a:rPr lang="en-US" dirty="0" smtClean="0">
                <a:solidFill>
                  <a:srgbClr val="00B050"/>
                </a:solidFill>
              </a:rPr>
              <a:t>Start the PERSEIA creation from the ECR personal experience and research topic/field. The short time dedicated to choose and think about the questions doesn’t allow the pupils to go further than what they already know and think !  </a:t>
            </a:r>
            <a:endParaRPr lang="en-US" dirty="0" smtClean="0"/>
          </a:p>
          <a:p>
            <a:r>
              <a:rPr lang="en-US" b="1" dirty="0" smtClean="0"/>
              <a:t>The space for theatre: </a:t>
            </a:r>
            <a:r>
              <a:rPr lang="en-US" dirty="0" err="1" smtClean="0">
                <a:solidFill>
                  <a:srgbClr val="FF0000"/>
                </a:solidFill>
              </a:rPr>
              <a:t>Impro</a:t>
            </a:r>
            <a:r>
              <a:rPr lang="en-US" dirty="0" smtClean="0">
                <a:solidFill>
                  <a:srgbClr val="FF0000"/>
                </a:solidFill>
              </a:rPr>
              <a:t> theatre is collective and takes time, especially for pupils who are discovering it, we can’t rush and risk that they feel insecure, performing something superficial in front of their peers at the end. </a:t>
            </a:r>
            <a:r>
              <a:rPr lang="en-US" dirty="0" smtClean="0"/>
              <a:t>(SAME TBVT and SMS)</a:t>
            </a:r>
            <a:endParaRPr lang="en-US" b="1" dirty="0" smtClean="0"/>
          </a:p>
          <a:p>
            <a:r>
              <a:rPr lang="en-US" dirty="0" smtClean="0">
                <a:solidFill>
                  <a:srgbClr val="00B050"/>
                </a:solidFill>
              </a:rPr>
              <a:t>More time must be dedicated to it during the PW : minimum 4 full workshops.</a:t>
            </a:r>
          </a:p>
          <a:p>
            <a:r>
              <a:rPr lang="en-US" b="1" dirty="0" smtClean="0"/>
              <a:t>The use of social medias: </a:t>
            </a:r>
            <a:r>
              <a:rPr lang="en-US" dirty="0" smtClean="0">
                <a:solidFill>
                  <a:srgbClr val="FF0000"/>
                </a:solidFill>
              </a:rPr>
              <a:t>Didn’t work at all  </a:t>
            </a:r>
            <a:r>
              <a:rPr lang="en-US" dirty="0" smtClean="0"/>
              <a:t>(Same SMS)</a:t>
            </a:r>
          </a:p>
          <a:p>
            <a:pPr lvl="1">
              <a:buFont typeface="Arial" pitchFamily="34" charset="0"/>
              <a:buChar char="•"/>
            </a:pPr>
            <a:r>
              <a:rPr lang="en-US" dirty="0" smtClean="0">
                <a:solidFill>
                  <a:srgbClr val="FF0000"/>
                </a:solidFill>
              </a:rPr>
              <a:t> Not allowed to use it at school, </a:t>
            </a:r>
          </a:p>
          <a:p>
            <a:pPr lvl="1">
              <a:buFont typeface="Arial" pitchFamily="34" charset="0"/>
              <a:buChar char="•"/>
            </a:pPr>
            <a:r>
              <a:rPr lang="en-US" dirty="0" smtClean="0">
                <a:solidFill>
                  <a:srgbClr val="FF0000"/>
                </a:solidFill>
              </a:rPr>
              <a:t> Need to be very careful with the comments performing teenagers</a:t>
            </a:r>
          </a:p>
          <a:p>
            <a:pPr lvl="1">
              <a:buFont typeface="Arial" pitchFamily="34" charset="0"/>
              <a:buChar char="•"/>
            </a:pPr>
            <a:r>
              <a:rPr lang="en-US" dirty="0" smtClean="0">
                <a:solidFill>
                  <a:srgbClr val="FF0000"/>
                </a:solidFill>
              </a:rPr>
              <a:t> No time. </a:t>
            </a:r>
          </a:p>
          <a:p>
            <a:r>
              <a:rPr lang="en-US" dirty="0" smtClean="0">
                <a:solidFill>
                  <a:srgbClr val="00B050"/>
                </a:solidFill>
              </a:rPr>
              <a:t>For us, this aspect of the project should be removed.</a:t>
            </a:r>
          </a:p>
          <a:p>
            <a:pPr marL="342900" indent="-342900">
              <a:buFont typeface="Arial" pitchFamily="34" charset="0"/>
              <a:buChar char="•"/>
            </a:pPr>
            <a:endParaRPr lang="en-US" dirty="0" smtClean="0">
              <a:solidFill>
                <a:srgbClr val="00B050"/>
              </a:solidFill>
            </a:endParaRPr>
          </a:p>
        </p:txBody>
      </p:sp>
    </p:spTree>
    <p:extLst>
      <p:ext uri="{BB962C8B-B14F-4D97-AF65-F5344CB8AC3E}">
        <p14:creationId xmlns:p14="http://schemas.microsoft.com/office/powerpoint/2010/main" xmlns="" val="3439326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7" name="QuadreDeText 2"/>
          <p:cNvSpPr txBox="1"/>
          <p:nvPr/>
        </p:nvSpPr>
        <p:spPr>
          <a:xfrm>
            <a:off x="820882" y="600440"/>
            <a:ext cx="8867404" cy="461665"/>
          </a:xfrm>
          <a:prstGeom prst="rect">
            <a:avLst/>
          </a:prstGeom>
          <a:noFill/>
        </p:spPr>
        <p:txBody>
          <a:bodyPr wrap="square" rtlCol="0">
            <a:spAutoFit/>
          </a:bodyPr>
          <a:lstStyle/>
          <a:p>
            <a:pPr lvl="0"/>
            <a:r>
              <a:rPr lang="ca-ES" sz="2400" b="1" dirty="0" smtClean="0">
                <a:solidFill>
                  <a:srgbClr val="CC0099"/>
                </a:solidFill>
              </a:rPr>
              <a:t>WP2 </a:t>
            </a:r>
            <a:r>
              <a:rPr lang="ca-ES" sz="2400" b="1" i="1" dirty="0" err="1" smtClean="0">
                <a:solidFill>
                  <a:srgbClr val="CC0099"/>
                </a:solidFill>
              </a:rPr>
              <a:t>Innovative</a:t>
            </a:r>
            <a:r>
              <a:rPr lang="ca-ES" sz="2400" b="1" i="1" dirty="0" smtClean="0">
                <a:solidFill>
                  <a:srgbClr val="CC0099"/>
                </a:solidFill>
              </a:rPr>
              <a:t> </a:t>
            </a:r>
            <a:r>
              <a:rPr lang="ca-ES" sz="2400" b="1" i="1" dirty="0" err="1" smtClean="0">
                <a:solidFill>
                  <a:srgbClr val="CC0099"/>
                </a:solidFill>
              </a:rPr>
              <a:t>Science</a:t>
            </a:r>
            <a:r>
              <a:rPr lang="ca-ES" sz="2400" b="1" i="1" dirty="0" smtClean="0">
                <a:solidFill>
                  <a:srgbClr val="CC0099"/>
                </a:solidFill>
              </a:rPr>
              <a:t> </a:t>
            </a:r>
            <a:r>
              <a:rPr lang="ca-ES" sz="2400" b="1" i="1" dirty="0" err="1" smtClean="0">
                <a:solidFill>
                  <a:srgbClr val="CC0099"/>
                </a:solidFill>
              </a:rPr>
              <a:t>Education</a:t>
            </a:r>
            <a:r>
              <a:rPr lang="ca-ES" sz="2400" b="1" i="1" dirty="0" smtClean="0">
                <a:solidFill>
                  <a:srgbClr val="CC0099"/>
                </a:solidFill>
              </a:rPr>
              <a:t> </a:t>
            </a:r>
            <a:r>
              <a:rPr lang="ca-ES" sz="2400" b="1" i="1" dirty="0" err="1" smtClean="0">
                <a:solidFill>
                  <a:srgbClr val="CC0099"/>
                </a:solidFill>
              </a:rPr>
              <a:t>Methos</a:t>
            </a:r>
            <a:r>
              <a:rPr lang="ca-ES" sz="2400" b="1" i="1" dirty="0" smtClean="0">
                <a:solidFill>
                  <a:srgbClr val="CC0099"/>
                </a:solidFill>
              </a:rPr>
              <a:t> </a:t>
            </a:r>
            <a:r>
              <a:rPr lang="ca-ES" sz="2400" b="1" i="1" dirty="0" err="1" smtClean="0">
                <a:solidFill>
                  <a:srgbClr val="CC0099"/>
                </a:solidFill>
              </a:rPr>
              <a:t>based</a:t>
            </a:r>
            <a:r>
              <a:rPr lang="ca-ES" sz="2400" b="1" i="1" dirty="0" smtClean="0">
                <a:solidFill>
                  <a:srgbClr val="CC0099"/>
                </a:solidFill>
              </a:rPr>
              <a:t> in </a:t>
            </a:r>
            <a:r>
              <a:rPr lang="ca-ES" sz="2400" b="1" i="1" dirty="0" err="1" smtClean="0">
                <a:solidFill>
                  <a:srgbClr val="CC0099"/>
                </a:solidFill>
              </a:rPr>
              <a:t>Performing</a:t>
            </a:r>
            <a:r>
              <a:rPr lang="ca-ES" sz="2400" b="1" i="1" dirty="0" smtClean="0">
                <a:solidFill>
                  <a:srgbClr val="CC0099"/>
                </a:solidFill>
              </a:rPr>
              <a:t> arts</a:t>
            </a:r>
            <a:endParaRPr lang="ca-ES" sz="2000" b="1" dirty="0">
              <a:solidFill>
                <a:srgbClr val="CC0099"/>
              </a:solidFill>
            </a:endParaRPr>
          </a:p>
        </p:txBody>
      </p:sp>
      <p:sp>
        <p:nvSpPr>
          <p:cNvPr id="9" name="ZoneTexte 3"/>
          <p:cNvSpPr txBox="1"/>
          <p:nvPr/>
        </p:nvSpPr>
        <p:spPr>
          <a:xfrm>
            <a:off x="957868" y="2203280"/>
            <a:ext cx="10498667" cy="4247317"/>
          </a:xfrm>
          <a:prstGeom prst="rect">
            <a:avLst/>
          </a:prstGeom>
          <a:noFill/>
        </p:spPr>
        <p:txBody>
          <a:bodyPr wrap="square" rtlCol="0">
            <a:spAutoFit/>
          </a:bodyPr>
          <a:lstStyle/>
          <a:p>
            <a:r>
              <a:rPr lang="en-US" b="1" dirty="0" smtClean="0"/>
              <a:t>Short time to prepare the PW</a:t>
            </a:r>
            <a:endParaRPr lang="en-US" dirty="0" smtClean="0">
              <a:solidFill>
                <a:srgbClr val="FF0000"/>
              </a:solidFill>
            </a:endParaRPr>
          </a:p>
          <a:p>
            <a:r>
              <a:rPr lang="en-US" dirty="0" smtClean="0">
                <a:solidFill>
                  <a:srgbClr val="008000"/>
                </a:solidFill>
              </a:rPr>
              <a:t>Workshops written by each countries partners in plenty of time (UK.- SMS and </a:t>
            </a:r>
            <a:r>
              <a:rPr lang="en-US" dirty="0" err="1" smtClean="0">
                <a:solidFill>
                  <a:srgbClr val="008000"/>
                </a:solidFill>
              </a:rPr>
              <a:t>UoB</a:t>
            </a:r>
            <a:r>
              <a:rPr lang="en-US" dirty="0" smtClean="0">
                <a:solidFill>
                  <a:srgbClr val="008000"/>
                </a:solidFill>
              </a:rPr>
              <a:t>).</a:t>
            </a:r>
          </a:p>
          <a:p>
            <a:endParaRPr lang="en-US" dirty="0" smtClean="0">
              <a:solidFill>
                <a:srgbClr val="008000"/>
              </a:solidFill>
            </a:endParaRPr>
          </a:p>
          <a:p>
            <a:r>
              <a:rPr lang="en-US" b="1" dirty="0" smtClean="0"/>
              <a:t>The space for theatre (we are trying to </a:t>
            </a:r>
            <a:r>
              <a:rPr lang="en-US" b="1" dirty="0" err="1" smtClean="0"/>
              <a:t>achive</a:t>
            </a:r>
            <a:r>
              <a:rPr lang="en-US" b="1" dirty="0" smtClean="0"/>
              <a:t> too many things in just 6PW): </a:t>
            </a:r>
          </a:p>
          <a:p>
            <a:r>
              <a:rPr lang="en-US" dirty="0" smtClean="0">
                <a:solidFill>
                  <a:srgbClr val="008000"/>
                </a:solidFill>
              </a:rPr>
              <a:t>Reduce what we are trying to achieve through the PW’s</a:t>
            </a:r>
          </a:p>
          <a:p>
            <a:pPr lvl="1"/>
            <a:r>
              <a:rPr lang="en-US" dirty="0" smtClean="0">
                <a:solidFill>
                  <a:srgbClr val="008000"/>
                </a:solidFill>
              </a:rPr>
              <a:t>Revise everyone’s expectations and find something that is achievable.</a:t>
            </a:r>
          </a:p>
          <a:p>
            <a:pPr lvl="1"/>
            <a:endParaRPr lang="en-US" dirty="0" smtClean="0">
              <a:solidFill>
                <a:srgbClr val="008000"/>
              </a:solidFill>
            </a:endParaRPr>
          </a:p>
          <a:p>
            <a:r>
              <a:rPr lang="en-US" b="1" dirty="0" smtClean="0"/>
              <a:t>The use of social medias: </a:t>
            </a:r>
          </a:p>
          <a:p>
            <a:r>
              <a:rPr lang="en-US" dirty="0" smtClean="0">
                <a:solidFill>
                  <a:srgbClr val="00B050"/>
                </a:solidFill>
              </a:rPr>
              <a:t>REMOVED</a:t>
            </a:r>
          </a:p>
          <a:p>
            <a:endParaRPr lang="en-US" dirty="0" smtClean="0">
              <a:solidFill>
                <a:srgbClr val="00B050"/>
              </a:solidFill>
            </a:endParaRPr>
          </a:p>
          <a:p>
            <a:r>
              <a:rPr lang="en-US" b="1" dirty="0" smtClean="0"/>
              <a:t>PERSEIA performance setting.</a:t>
            </a:r>
          </a:p>
          <a:p>
            <a:r>
              <a:rPr lang="en-US" dirty="0" smtClean="0">
                <a:solidFill>
                  <a:srgbClr val="008000"/>
                </a:solidFill>
              </a:rPr>
              <a:t>Let students perform PERSEIA’s at an event in a real busking environment. </a:t>
            </a:r>
          </a:p>
          <a:p>
            <a:endParaRPr lang="en-GB" b="1" dirty="0"/>
          </a:p>
          <a:p>
            <a:endParaRPr lang="fr-FR" dirty="0">
              <a:solidFill>
                <a:srgbClr val="00B050"/>
              </a:solidFill>
            </a:endParaRPr>
          </a:p>
          <a:p>
            <a:pPr marL="342900" indent="-342900">
              <a:buFont typeface="Arial" pitchFamily="34" charset="0"/>
              <a:buChar char="•"/>
            </a:pPr>
            <a:endParaRPr lang="fr-FR" dirty="0" smtClean="0">
              <a:solidFill>
                <a:srgbClr val="00B050"/>
              </a:solidFill>
            </a:endParaRPr>
          </a:p>
        </p:txBody>
      </p:sp>
      <p:pic>
        <p:nvPicPr>
          <p:cNvPr id="8" name="Imagen 7" descr="logo-image.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88652" y="943849"/>
            <a:ext cx="2263900" cy="1079055"/>
          </a:xfrm>
          <a:prstGeom prst="rect">
            <a:avLst/>
          </a:prstGeom>
        </p:spPr>
      </p:pic>
    </p:spTree>
    <p:extLst>
      <p:ext uri="{BB962C8B-B14F-4D97-AF65-F5344CB8AC3E}">
        <p14:creationId xmlns:p14="http://schemas.microsoft.com/office/powerpoint/2010/main" xmlns="" val="3480379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7" name="QuadreDeText 2"/>
          <p:cNvSpPr txBox="1"/>
          <p:nvPr/>
        </p:nvSpPr>
        <p:spPr>
          <a:xfrm>
            <a:off x="820882" y="600440"/>
            <a:ext cx="8867404" cy="461665"/>
          </a:xfrm>
          <a:prstGeom prst="rect">
            <a:avLst/>
          </a:prstGeom>
          <a:noFill/>
        </p:spPr>
        <p:txBody>
          <a:bodyPr wrap="square" rtlCol="0">
            <a:spAutoFit/>
          </a:bodyPr>
          <a:lstStyle/>
          <a:p>
            <a:pPr lvl="0"/>
            <a:r>
              <a:rPr lang="ca-ES" sz="2400" b="1" dirty="0" smtClean="0">
                <a:solidFill>
                  <a:srgbClr val="CC0099"/>
                </a:solidFill>
              </a:rPr>
              <a:t>WP2 </a:t>
            </a:r>
            <a:r>
              <a:rPr lang="ca-ES" sz="2400" b="1" i="1" dirty="0" err="1" smtClean="0">
                <a:solidFill>
                  <a:srgbClr val="CC0099"/>
                </a:solidFill>
              </a:rPr>
              <a:t>Innovative</a:t>
            </a:r>
            <a:r>
              <a:rPr lang="ca-ES" sz="2400" b="1" i="1" dirty="0" smtClean="0">
                <a:solidFill>
                  <a:srgbClr val="CC0099"/>
                </a:solidFill>
              </a:rPr>
              <a:t> </a:t>
            </a:r>
            <a:r>
              <a:rPr lang="ca-ES" sz="2400" b="1" i="1" dirty="0" err="1" smtClean="0">
                <a:solidFill>
                  <a:srgbClr val="CC0099"/>
                </a:solidFill>
              </a:rPr>
              <a:t>Science</a:t>
            </a:r>
            <a:r>
              <a:rPr lang="ca-ES" sz="2400" b="1" i="1" dirty="0" smtClean="0">
                <a:solidFill>
                  <a:srgbClr val="CC0099"/>
                </a:solidFill>
              </a:rPr>
              <a:t> </a:t>
            </a:r>
            <a:r>
              <a:rPr lang="ca-ES" sz="2400" b="1" i="1" dirty="0" err="1" smtClean="0">
                <a:solidFill>
                  <a:srgbClr val="CC0099"/>
                </a:solidFill>
              </a:rPr>
              <a:t>Education</a:t>
            </a:r>
            <a:r>
              <a:rPr lang="ca-ES" sz="2400" b="1" i="1" dirty="0" smtClean="0">
                <a:solidFill>
                  <a:srgbClr val="CC0099"/>
                </a:solidFill>
              </a:rPr>
              <a:t> </a:t>
            </a:r>
            <a:r>
              <a:rPr lang="ca-ES" sz="2400" b="1" i="1" dirty="0" err="1" smtClean="0">
                <a:solidFill>
                  <a:srgbClr val="CC0099"/>
                </a:solidFill>
              </a:rPr>
              <a:t>Methos</a:t>
            </a:r>
            <a:r>
              <a:rPr lang="ca-ES" sz="2400" b="1" i="1" dirty="0" smtClean="0">
                <a:solidFill>
                  <a:srgbClr val="CC0099"/>
                </a:solidFill>
              </a:rPr>
              <a:t> </a:t>
            </a:r>
            <a:r>
              <a:rPr lang="ca-ES" sz="2400" b="1" i="1" dirty="0" err="1" smtClean="0">
                <a:solidFill>
                  <a:srgbClr val="CC0099"/>
                </a:solidFill>
              </a:rPr>
              <a:t>based</a:t>
            </a:r>
            <a:r>
              <a:rPr lang="ca-ES" sz="2400" b="1" i="1" dirty="0" smtClean="0">
                <a:solidFill>
                  <a:srgbClr val="CC0099"/>
                </a:solidFill>
              </a:rPr>
              <a:t> in </a:t>
            </a:r>
            <a:r>
              <a:rPr lang="ca-ES" sz="2400" b="1" i="1" dirty="0" err="1" smtClean="0">
                <a:solidFill>
                  <a:srgbClr val="CC0099"/>
                </a:solidFill>
              </a:rPr>
              <a:t>Performing</a:t>
            </a:r>
            <a:r>
              <a:rPr lang="ca-ES" sz="2400" b="1" i="1" dirty="0" smtClean="0">
                <a:solidFill>
                  <a:srgbClr val="CC0099"/>
                </a:solidFill>
              </a:rPr>
              <a:t> arts</a:t>
            </a:r>
            <a:endParaRPr lang="ca-ES" sz="2000" b="1" dirty="0">
              <a:solidFill>
                <a:srgbClr val="CC0099"/>
              </a:solidFill>
            </a:endParaRPr>
          </a:p>
        </p:txBody>
      </p:sp>
      <p:sp>
        <p:nvSpPr>
          <p:cNvPr id="9" name="ZoneTexte 3"/>
          <p:cNvSpPr txBox="1"/>
          <p:nvPr/>
        </p:nvSpPr>
        <p:spPr>
          <a:xfrm>
            <a:off x="831064" y="2471204"/>
            <a:ext cx="10498667" cy="2862323"/>
          </a:xfrm>
          <a:prstGeom prst="rect">
            <a:avLst/>
          </a:prstGeom>
          <a:noFill/>
        </p:spPr>
        <p:txBody>
          <a:bodyPr wrap="square" rtlCol="0">
            <a:spAutoFit/>
          </a:bodyPr>
          <a:lstStyle/>
          <a:p>
            <a:r>
              <a:rPr lang="en-US" b="1" dirty="0" smtClean="0"/>
              <a:t>Match the requirements of the process in terms of number of students with the reality of schools</a:t>
            </a:r>
            <a:endParaRPr lang="en-US" dirty="0" smtClean="0">
              <a:solidFill>
                <a:srgbClr val="FF0000"/>
              </a:solidFill>
            </a:endParaRPr>
          </a:p>
          <a:p>
            <a:r>
              <a:rPr lang="en-US" dirty="0" smtClean="0">
                <a:solidFill>
                  <a:srgbClr val="008000"/>
                </a:solidFill>
              </a:rPr>
              <a:t>Be more flexible with numbers</a:t>
            </a:r>
          </a:p>
          <a:p>
            <a:endParaRPr lang="en-US" dirty="0" smtClean="0">
              <a:solidFill>
                <a:srgbClr val="008000"/>
              </a:solidFill>
            </a:endParaRPr>
          </a:p>
          <a:p>
            <a:r>
              <a:rPr lang="en-US" b="1" dirty="0" smtClean="0"/>
              <a:t>The </a:t>
            </a:r>
            <a:r>
              <a:rPr lang="en-US" b="1" dirty="0" smtClean="0">
                <a:solidFill>
                  <a:srgbClr val="000000"/>
                </a:solidFill>
              </a:rPr>
              <a:t>space for theatre </a:t>
            </a:r>
            <a:r>
              <a:rPr lang="en-US" b="1" dirty="0" smtClean="0"/>
              <a:t>(we are trying to </a:t>
            </a:r>
            <a:r>
              <a:rPr lang="en-US" b="1" dirty="0" err="1" smtClean="0"/>
              <a:t>achive</a:t>
            </a:r>
            <a:r>
              <a:rPr lang="en-US" b="1" dirty="0" smtClean="0"/>
              <a:t> too many things in just 6PW): </a:t>
            </a:r>
          </a:p>
          <a:p>
            <a:r>
              <a:rPr lang="en-US" dirty="0" smtClean="0">
                <a:solidFill>
                  <a:srgbClr val="008000"/>
                </a:solidFill>
              </a:rPr>
              <a:t>Almost no time for rehearsal which made students insecure on stage.</a:t>
            </a:r>
          </a:p>
          <a:p>
            <a:endParaRPr lang="en-US" dirty="0" smtClean="0">
              <a:solidFill>
                <a:srgbClr val="008000"/>
              </a:solidFill>
            </a:endParaRPr>
          </a:p>
          <a:p>
            <a:r>
              <a:rPr lang="en-US" b="1" dirty="0" smtClean="0"/>
              <a:t>Homework</a:t>
            </a:r>
          </a:p>
          <a:p>
            <a:r>
              <a:rPr lang="en-US" dirty="0" smtClean="0">
                <a:solidFill>
                  <a:srgbClr val="00B050"/>
                </a:solidFill>
              </a:rPr>
              <a:t>Need to be removed</a:t>
            </a:r>
          </a:p>
          <a:p>
            <a:endParaRPr lang="en-US" dirty="0" smtClean="0">
              <a:solidFill>
                <a:srgbClr val="00B050"/>
              </a:solidFill>
            </a:endParaRPr>
          </a:p>
          <a:p>
            <a:pPr marL="342900" indent="-342900">
              <a:buFont typeface="Arial" pitchFamily="34" charset="0"/>
              <a:buChar char="•"/>
            </a:pPr>
            <a:endParaRPr lang="en-US" dirty="0" smtClean="0">
              <a:solidFill>
                <a:srgbClr val="00B050"/>
              </a:solidFill>
            </a:endParaRPr>
          </a:p>
        </p:txBody>
      </p:sp>
      <p:pic>
        <p:nvPicPr>
          <p:cNvPr id="10" name="Imagen 9" descr="Furgoneta_Rojo copy.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66138" y="1148964"/>
            <a:ext cx="1174589" cy="1022237"/>
          </a:xfrm>
          <a:prstGeom prst="rect">
            <a:avLst/>
          </a:prstGeom>
        </p:spPr>
      </p:pic>
    </p:spTree>
    <p:extLst>
      <p:ext uri="{BB962C8B-B14F-4D97-AF65-F5344CB8AC3E}">
        <p14:creationId xmlns:p14="http://schemas.microsoft.com/office/powerpoint/2010/main" xmlns="" val="3665205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3" name="QuadreDeText 2"/>
          <p:cNvSpPr txBox="1"/>
          <p:nvPr/>
        </p:nvSpPr>
        <p:spPr>
          <a:xfrm>
            <a:off x="820882" y="600440"/>
            <a:ext cx="8867404" cy="461665"/>
          </a:xfrm>
          <a:prstGeom prst="rect">
            <a:avLst/>
          </a:prstGeom>
          <a:noFill/>
        </p:spPr>
        <p:txBody>
          <a:bodyPr wrap="square" rtlCol="0">
            <a:spAutoFit/>
          </a:bodyPr>
          <a:lstStyle/>
          <a:p>
            <a:pPr lvl="0"/>
            <a:r>
              <a:rPr lang="ca-ES" sz="2400" b="1" dirty="0" smtClean="0">
                <a:solidFill>
                  <a:srgbClr val="CC0099"/>
                </a:solidFill>
              </a:rPr>
              <a:t>WP2 </a:t>
            </a:r>
            <a:r>
              <a:rPr lang="ca-ES" sz="2400" b="1" i="1" dirty="0" err="1" smtClean="0">
                <a:solidFill>
                  <a:srgbClr val="CC0099"/>
                </a:solidFill>
              </a:rPr>
              <a:t>Innovative</a:t>
            </a:r>
            <a:r>
              <a:rPr lang="ca-ES" sz="2400" b="1" i="1" dirty="0" smtClean="0">
                <a:solidFill>
                  <a:srgbClr val="CC0099"/>
                </a:solidFill>
              </a:rPr>
              <a:t> </a:t>
            </a:r>
            <a:r>
              <a:rPr lang="ca-ES" sz="2400" b="1" i="1" dirty="0" err="1" smtClean="0">
                <a:solidFill>
                  <a:srgbClr val="CC0099"/>
                </a:solidFill>
              </a:rPr>
              <a:t>Science</a:t>
            </a:r>
            <a:r>
              <a:rPr lang="ca-ES" sz="2400" b="1" i="1" dirty="0" smtClean="0">
                <a:solidFill>
                  <a:srgbClr val="CC0099"/>
                </a:solidFill>
              </a:rPr>
              <a:t> </a:t>
            </a:r>
            <a:r>
              <a:rPr lang="ca-ES" sz="2400" b="1" i="1" dirty="0" err="1" smtClean="0">
                <a:solidFill>
                  <a:srgbClr val="CC0099"/>
                </a:solidFill>
              </a:rPr>
              <a:t>Education</a:t>
            </a:r>
            <a:r>
              <a:rPr lang="ca-ES" sz="2400" b="1" i="1" dirty="0" smtClean="0">
                <a:solidFill>
                  <a:srgbClr val="CC0099"/>
                </a:solidFill>
              </a:rPr>
              <a:t> </a:t>
            </a:r>
            <a:r>
              <a:rPr lang="ca-ES" sz="2400" b="1" i="1" dirty="0" err="1" smtClean="0">
                <a:solidFill>
                  <a:srgbClr val="CC0099"/>
                </a:solidFill>
              </a:rPr>
              <a:t>Methos</a:t>
            </a:r>
            <a:r>
              <a:rPr lang="ca-ES" sz="2400" b="1" i="1" dirty="0" smtClean="0">
                <a:solidFill>
                  <a:srgbClr val="CC0099"/>
                </a:solidFill>
              </a:rPr>
              <a:t> </a:t>
            </a:r>
            <a:r>
              <a:rPr lang="ca-ES" sz="2400" b="1" i="1" dirty="0" err="1" smtClean="0">
                <a:solidFill>
                  <a:srgbClr val="CC0099"/>
                </a:solidFill>
              </a:rPr>
              <a:t>based</a:t>
            </a:r>
            <a:r>
              <a:rPr lang="ca-ES" sz="2400" b="1" i="1" dirty="0" smtClean="0">
                <a:solidFill>
                  <a:srgbClr val="CC0099"/>
                </a:solidFill>
              </a:rPr>
              <a:t> in </a:t>
            </a:r>
            <a:r>
              <a:rPr lang="ca-ES" sz="2400" b="1" i="1" dirty="0" err="1" smtClean="0">
                <a:solidFill>
                  <a:srgbClr val="CC0099"/>
                </a:solidFill>
              </a:rPr>
              <a:t>Performing</a:t>
            </a:r>
            <a:r>
              <a:rPr lang="ca-ES" sz="2400" b="1" i="1" dirty="0" smtClean="0">
                <a:solidFill>
                  <a:srgbClr val="CC0099"/>
                </a:solidFill>
              </a:rPr>
              <a:t> arts</a:t>
            </a:r>
            <a:endParaRPr lang="ca-ES" sz="2000" b="1" dirty="0">
              <a:solidFill>
                <a:srgbClr val="CC0099"/>
              </a:solidFill>
            </a:endParaRPr>
          </a:p>
        </p:txBody>
      </p:sp>
      <p:sp>
        <p:nvSpPr>
          <p:cNvPr id="6" name="QuadreDeText 5"/>
          <p:cNvSpPr txBox="1"/>
          <p:nvPr/>
        </p:nvSpPr>
        <p:spPr>
          <a:xfrm>
            <a:off x="820882" y="1398751"/>
            <a:ext cx="11244117" cy="4924426"/>
          </a:xfrm>
          <a:prstGeom prst="rect">
            <a:avLst/>
          </a:prstGeom>
          <a:noFill/>
        </p:spPr>
        <p:txBody>
          <a:bodyPr wrap="square" rtlCol="0">
            <a:spAutoFit/>
          </a:bodyPr>
          <a:lstStyle/>
          <a:p>
            <a:r>
              <a:rPr lang="en-US" sz="2000" b="1" dirty="0" smtClean="0">
                <a:solidFill>
                  <a:srgbClr val="CC0099"/>
                </a:solidFill>
              </a:rPr>
              <a:t>Planned activities (M16-36)</a:t>
            </a:r>
          </a:p>
          <a:p>
            <a:endParaRPr lang="en-US" sz="2000" i="1" dirty="0" smtClean="0">
              <a:solidFill>
                <a:srgbClr val="002060"/>
              </a:solidFill>
            </a:endParaRPr>
          </a:p>
          <a:p>
            <a:pPr marL="342900" indent="-342900">
              <a:buFont typeface="Arial" panose="020B0604020202020204" pitchFamily="34" charset="0"/>
              <a:buChar char="•"/>
            </a:pPr>
            <a:r>
              <a:rPr lang="en-US" b="1" dirty="0" smtClean="0"/>
              <a:t>Task 2.2: Participatory process with young people, teachers and early career researchers (led by TBVT) </a:t>
            </a:r>
            <a:r>
              <a:rPr lang="en-US" dirty="0" smtClean="0"/>
              <a:t>	</a:t>
            </a:r>
          </a:p>
          <a:p>
            <a:pPr marL="800100" lvl="1" indent="-342900">
              <a:buFont typeface="Arial" panose="020B0604020202020204" pitchFamily="34" charset="0"/>
              <a:buChar char="•"/>
            </a:pPr>
            <a:r>
              <a:rPr lang="en-US" i="1" dirty="0" smtClean="0">
                <a:solidFill>
                  <a:srgbClr val="002060"/>
                </a:solidFill>
              </a:rPr>
              <a:t>Second round of implementation following the redesign PW</a:t>
            </a:r>
          </a:p>
          <a:p>
            <a:endParaRPr lang="en-US" sz="2000" i="1" dirty="0" smtClean="0">
              <a:solidFill>
                <a:srgbClr val="002060"/>
              </a:solidFill>
            </a:endParaRPr>
          </a:p>
          <a:p>
            <a:r>
              <a:rPr lang="en-US" sz="2000" b="1" dirty="0" smtClean="0">
                <a:solidFill>
                  <a:srgbClr val="CC0099"/>
                </a:solidFill>
              </a:rPr>
              <a:t>Implementation</a:t>
            </a:r>
          </a:p>
          <a:p>
            <a:pPr marL="342900" indent="-342900">
              <a:buFont typeface="Arial" panose="020B0604020202020204" pitchFamily="34" charset="0"/>
              <a:buChar char="•"/>
            </a:pPr>
            <a:r>
              <a:rPr lang="en-US" b="1" dirty="0" smtClean="0">
                <a:solidFill>
                  <a:srgbClr val="1F4E79"/>
                </a:solidFill>
              </a:rPr>
              <a:t>How: </a:t>
            </a:r>
            <a:r>
              <a:rPr lang="en-US" dirty="0" smtClean="0">
                <a:solidFill>
                  <a:srgbClr val="1F4E79"/>
                </a:solidFill>
              </a:rPr>
              <a:t>Spain 4 groups in 2 schools/  UK: 6 groups in 3 school/ France: 4 groups in 2 schools</a:t>
            </a:r>
          </a:p>
          <a:p>
            <a:pPr marL="342900" indent="-342900">
              <a:buFont typeface="Arial" panose="020B0604020202020204" pitchFamily="34" charset="0"/>
              <a:buChar char="•"/>
            </a:pPr>
            <a:r>
              <a:rPr lang="en-US" b="1" dirty="0" smtClean="0">
                <a:solidFill>
                  <a:srgbClr val="1F4E79"/>
                </a:solidFill>
              </a:rPr>
              <a:t>When (timing) </a:t>
            </a:r>
            <a:r>
              <a:rPr lang="en-US" dirty="0" smtClean="0">
                <a:solidFill>
                  <a:srgbClr val="1F4E79"/>
                </a:solidFill>
              </a:rPr>
              <a:t>Spain: October (M24) -December (M26)/ UK and France: January (M27) - May (31)</a:t>
            </a:r>
          </a:p>
          <a:p>
            <a:pPr marL="342900" indent="-342900">
              <a:buFont typeface="Arial" panose="020B0604020202020204" pitchFamily="34" charset="0"/>
              <a:buChar char="•"/>
            </a:pPr>
            <a:r>
              <a:rPr lang="en-US" b="1" dirty="0" smtClean="0">
                <a:solidFill>
                  <a:srgbClr val="1F4E79"/>
                </a:solidFill>
              </a:rPr>
              <a:t>By whom: </a:t>
            </a:r>
            <a:r>
              <a:rPr lang="en-US" dirty="0" smtClean="0">
                <a:solidFill>
                  <a:srgbClr val="1F4E79"/>
                </a:solidFill>
              </a:rPr>
              <a:t>TBVT, SMS, TRACES</a:t>
            </a:r>
          </a:p>
          <a:p>
            <a:pPr marL="342900" indent="-342900">
              <a:buFont typeface="Arial" panose="020B0604020202020204" pitchFamily="34" charset="0"/>
              <a:buChar char="•"/>
            </a:pPr>
            <a:r>
              <a:rPr lang="en-US" b="1" dirty="0" smtClean="0">
                <a:solidFill>
                  <a:srgbClr val="1F4E79"/>
                </a:solidFill>
              </a:rPr>
              <a:t>Challenges: </a:t>
            </a:r>
            <a:r>
              <a:rPr lang="en-US" dirty="0" smtClean="0">
                <a:solidFill>
                  <a:srgbClr val="1F4E79"/>
                </a:solidFill>
              </a:rPr>
              <a:t>Effectively deliver 6 PW  to conduct a process in which students develop their PERSEIA, </a:t>
            </a:r>
            <a:r>
              <a:rPr lang="en-US" u="sng" dirty="0" smtClean="0">
                <a:solidFill>
                  <a:srgbClr val="1F4E79"/>
                </a:solidFill>
              </a:rPr>
              <a:t>following the methodological protocol generated in Task 2.1 </a:t>
            </a:r>
          </a:p>
          <a:p>
            <a:pPr marL="800100" lvl="1" indent="-342900">
              <a:buFont typeface="Arial" panose="020B0604020202020204" pitchFamily="34" charset="0"/>
              <a:buChar char="•"/>
            </a:pPr>
            <a:r>
              <a:rPr lang="en-US" dirty="0" smtClean="0">
                <a:solidFill>
                  <a:srgbClr val="1F4E79"/>
                </a:solidFill>
              </a:rPr>
              <a:t>Reach all the objectives emerged from the previous PW using a different approach 	</a:t>
            </a:r>
          </a:p>
          <a:p>
            <a:pPr marL="742950" lvl="1" indent="-285750">
              <a:buFont typeface="Arial"/>
              <a:buChar char="•"/>
            </a:pPr>
            <a:r>
              <a:rPr lang="en-US" dirty="0" smtClean="0">
                <a:solidFill>
                  <a:srgbClr val="1F4E79"/>
                </a:solidFill>
              </a:rPr>
              <a:t>Generate DELIVERABLE 2.2: Final protocol of tested methods to generate a transformative participatory educational process by using science and arts-based education approaches </a:t>
            </a:r>
          </a:p>
          <a:p>
            <a:r>
              <a:rPr lang="en-US" dirty="0" smtClean="0">
                <a:solidFill>
                  <a:srgbClr val="1F4E79"/>
                </a:solidFill>
              </a:rPr>
              <a:t>	</a:t>
            </a:r>
          </a:p>
          <a:p>
            <a:pPr marL="800100" lvl="1" indent="-342900">
              <a:buFont typeface="Arial" panose="020B0604020202020204" pitchFamily="34" charset="0"/>
              <a:buChar char="•"/>
            </a:pPr>
            <a:endParaRPr lang="en-US" b="1" dirty="0" smtClean="0">
              <a:solidFill>
                <a:srgbClr val="1F4E79"/>
              </a:solidFill>
            </a:endParaRPr>
          </a:p>
          <a:p>
            <a:pPr marL="342900" indent="-342900">
              <a:buFont typeface="Arial" panose="020B0604020202020204" pitchFamily="34" charset="0"/>
              <a:buChar char="•"/>
            </a:pPr>
            <a:endParaRPr lang="en-US" b="1" dirty="0">
              <a:solidFill>
                <a:srgbClr val="002060"/>
              </a:solidFill>
            </a:endParaRPr>
          </a:p>
        </p:txBody>
      </p:sp>
    </p:spTree>
    <p:extLst>
      <p:ext uri="{BB962C8B-B14F-4D97-AF65-F5344CB8AC3E}">
        <p14:creationId xmlns:p14="http://schemas.microsoft.com/office/powerpoint/2010/main" xmlns="" val="2072164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tg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89067" y="273489"/>
            <a:ext cx="2069592" cy="1115568"/>
          </a:xfrm>
          <a:prstGeom prst="rect">
            <a:avLst/>
          </a:prstGeom>
        </p:spPr>
      </p:pic>
      <p:sp>
        <p:nvSpPr>
          <p:cNvPr id="5" name="QuadreDeText 4"/>
          <p:cNvSpPr txBox="1"/>
          <p:nvPr/>
        </p:nvSpPr>
        <p:spPr>
          <a:xfrm>
            <a:off x="3221178" y="6276110"/>
            <a:ext cx="7730837" cy="307777"/>
          </a:xfrm>
          <a:prstGeom prst="rect">
            <a:avLst/>
          </a:prstGeom>
          <a:noFill/>
        </p:spPr>
        <p:txBody>
          <a:bodyPr wrap="square" rtlCol="0">
            <a:spAutoFit/>
          </a:bodyPr>
          <a:lstStyle/>
          <a:p>
            <a:r>
              <a:rPr lang="ca-ES" sz="1400" dirty="0" smtClean="0"/>
              <a:t>· PERFORM </a:t>
            </a:r>
            <a:r>
              <a:rPr lang="ca-ES" sz="1400" dirty="0" err="1" smtClean="0"/>
              <a:t>Consortium</a:t>
            </a:r>
            <a:r>
              <a:rPr lang="ca-ES" sz="1400" dirty="0" smtClean="0"/>
              <a:t> Meeting. Bristol, </a:t>
            </a:r>
            <a:r>
              <a:rPr lang="ca-ES" sz="1400" dirty="0" err="1" smtClean="0"/>
              <a:t>April</a:t>
            </a:r>
            <a:r>
              <a:rPr lang="ca-ES" sz="1400" dirty="0" smtClean="0"/>
              <a:t> 10th, 2017 ·</a:t>
            </a:r>
            <a:endParaRPr lang="ca-ES" sz="1400" dirty="0"/>
          </a:p>
        </p:txBody>
      </p:sp>
      <p:sp>
        <p:nvSpPr>
          <p:cNvPr id="3" name="QuadreDeText 2"/>
          <p:cNvSpPr txBox="1"/>
          <p:nvPr/>
        </p:nvSpPr>
        <p:spPr>
          <a:xfrm>
            <a:off x="820882" y="600440"/>
            <a:ext cx="8867404" cy="461665"/>
          </a:xfrm>
          <a:prstGeom prst="rect">
            <a:avLst/>
          </a:prstGeom>
          <a:noFill/>
        </p:spPr>
        <p:txBody>
          <a:bodyPr wrap="square" rtlCol="0">
            <a:spAutoFit/>
          </a:bodyPr>
          <a:lstStyle/>
          <a:p>
            <a:pPr lvl="0"/>
            <a:r>
              <a:rPr lang="ca-ES" sz="2400" b="1" dirty="0" smtClean="0">
                <a:solidFill>
                  <a:srgbClr val="CC0099"/>
                </a:solidFill>
              </a:rPr>
              <a:t>WP2 </a:t>
            </a:r>
            <a:r>
              <a:rPr lang="ca-ES" sz="2400" b="1" i="1" dirty="0" err="1" smtClean="0">
                <a:solidFill>
                  <a:srgbClr val="CC0099"/>
                </a:solidFill>
              </a:rPr>
              <a:t>Innovative</a:t>
            </a:r>
            <a:r>
              <a:rPr lang="ca-ES" sz="2400" b="1" i="1" dirty="0" smtClean="0">
                <a:solidFill>
                  <a:srgbClr val="CC0099"/>
                </a:solidFill>
              </a:rPr>
              <a:t> </a:t>
            </a:r>
            <a:r>
              <a:rPr lang="ca-ES" sz="2400" b="1" i="1" dirty="0" err="1" smtClean="0">
                <a:solidFill>
                  <a:srgbClr val="CC0099"/>
                </a:solidFill>
              </a:rPr>
              <a:t>Science</a:t>
            </a:r>
            <a:r>
              <a:rPr lang="ca-ES" sz="2400" b="1" i="1" dirty="0" smtClean="0">
                <a:solidFill>
                  <a:srgbClr val="CC0099"/>
                </a:solidFill>
              </a:rPr>
              <a:t> </a:t>
            </a:r>
            <a:r>
              <a:rPr lang="ca-ES" sz="2400" b="1" i="1" dirty="0" err="1" smtClean="0">
                <a:solidFill>
                  <a:srgbClr val="CC0099"/>
                </a:solidFill>
              </a:rPr>
              <a:t>Education</a:t>
            </a:r>
            <a:r>
              <a:rPr lang="ca-ES" sz="2400" b="1" i="1" dirty="0" smtClean="0">
                <a:solidFill>
                  <a:srgbClr val="CC0099"/>
                </a:solidFill>
              </a:rPr>
              <a:t> </a:t>
            </a:r>
            <a:r>
              <a:rPr lang="ca-ES" sz="2400" b="1" i="1" dirty="0" err="1" smtClean="0">
                <a:solidFill>
                  <a:srgbClr val="CC0099"/>
                </a:solidFill>
              </a:rPr>
              <a:t>Methos</a:t>
            </a:r>
            <a:r>
              <a:rPr lang="ca-ES" sz="2400" b="1" i="1" dirty="0" smtClean="0">
                <a:solidFill>
                  <a:srgbClr val="CC0099"/>
                </a:solidFill>
              </a:rPr>
              <a:t> </a:t>
            </a:r>
            <a:r>
              <a:rPr lang="ca-ES" sz="2400" b="1" i="1" dirty="0" err="1" smtClean="0">
                <a:solidFill>
                  <a:srgbClr val="CC0099"/>
                </a:solidFill>
              </a:rPr>
              <a:t>based</a:t>
            </a:r>
            <a:r>
              <a:rPr lang="ca-ES" sz="2400" b="1" i="1" dirty="0" smtClean="0">
                <a:solidFill>
                  <a:srgbClr val="CC0099"/>
                </a:solidFill>
              </a:rPr>
              <a:t> in </a:t>
            </a:r>
            <a:r>
              <a:rPr lang="ca-ES" sz="2400" b="1" i="1" dirty="0" err="1" smtClean="0">
                <a:solidFill>
                  <a:srgbClr val="CC0099"/>
                </a:solidFill>
              </a:rPr>
              <a:t>Performing</a:t>
            </a:r>
            <a:r>
              <a:rPr lang="ca-ES" sz="2400" b="1" i="1" dirty="0" smtClean="0">
                <a:solidFill>
                  <a:srgbClr val="CC0099"/>
                </a:solidFill>
              </a:rPr>
              <a:t> arts</a:t>
            </a:r>
            <a:endParaRPr lang="ca-ES" sz="2000" b="1" dirty="0">
              <a:solidFill>
                <a:srgbClr val="CC0099"/>
              </a:solidFill>
            </a:endParaRPr>
          </a:p>
        </p:txBody>
      </p:sp>
      <p:sp>
        <p:nvSpPr>
          <p:cNvPr id="6" name="QuadreDeText 5"/>
          <p:cNvSpPr txBox="1"/>
          <p:nvPr/>
        </p:nvSpPr>
        <p:spPr>
          <a:xfrm>
            <a:off x="805007" y="1462251"/>
            <a:ext cx="10467643" cy="4647427"/>
          </a:xfrm>
          <a:prstGeom prst="rect">
            <a:avLst/>
          </a:prstGeom>
          <a:noFill/>
        </p:spPr>
        <p:txBody>
          <a:bodyPr wrap="square" rtlCol="0">
            <a:spAutoFit/>
          </a:bodyPr>
          <a:lstStyle/>
          <a:p>
            <a:r>
              <a:rPr lang="en-US" sz="2000" b="1" dirty="0" smtClean="0">
                <a:solidFill>
                  <a:srgbClr val="CC0099"/>
                </a:solidFill>
              </a:rPr>
              <a:t>Planned activities (M16-36)</a:t>
            </a:r>
          </a:p>
          <a:p>
            <a:endParaRPr lang="en-US" sz="2000" i="1" dirty="0" smtClean="0">
              <a:solidFill>
                <a:srgbClr val="002060"/>
              </a:solidFill>
            </a:endParaRPr>
          </a:p>
          <a:p>
            <a:pPr marL="342900" indent="-342900">
              <a:buFont typeface="Arial" panose="020B0604020202020204" pitchFamily="34" charset="0"/>
              <a:buChar char="•"/>
            </a:pPr>
            <a:r>
              <a:rPr lang="en-US" b="1" dirty="0" smtClean="0"/>
              <a:t>Task 2.3. Pilot PERSEIA scaled up into informal context: implementation in science museums (led by TBVT) </a:t>
            </a:r>
            <a:r>
              <a:rPr lang="en-US" dirty="0" smtClean="0"/>
              <a:t>	</a:t>
            </a:r>
            <a:endParaRPr lang="en-US" b="1" dirty="0" smtClean="0"/>
          </a:p>
          <a:p>
            <a:endParaRPr lang="en-US" sz="2000" i="1" dirty="0" smtClean="0">
              <a:solidFill>
                <a:srgbClr val="002060"/>
              </a:solidFill>
            </a:endParaRPr>
          </a:p>
          <a:p>
            <a:r>
              <a:rPr lang="en-US" sz="2000" b="1" dirty="0" smtClean="0">
                <a:solidFill>
                  <a:srgbClr val="CC0099"/>
                </a:solidFill>
              </a:rPr>
              <a:t>Implementation</a:t>
            </a:r>
          </a:p>
          <a:p>
            <a:pPr marL="342900" indent="-342900">
              <a:buFont typeface="Arial" panose="020B0604020202020204" pitchFamily="34" charset="0"/>
              <a:buChar char="•"/>
            </a:pPr>
            <a:r>
              <a:rPr lang="en-US" b="1" dirty="0" smtClean="0">
                <a:solidFill>
                  <a:srgbClr val="1F4E79"/>
                </a:solidFill>
              </a:rPr>
              <a:t>How: 	</a:t>
            </a:r>
            <a:r>
              <a:rPr lang="en-US" dirty="0" smtClean="0">
                <a:solidFill>
                  <a:srgbClr val="1F4E79"/>
                </a:solidFill>
              </a:rPr>
              <a:t>A knowledge-transfer workshop with the participation of science museum facilitators, will be conducted at a science museum in one of the case studies that will be contacted by TBVT </a:t>
            </a:r>
            <a:r>
              <a:rPr lang="en-US" b="1" dirty="0" smtClean="0">
                <a:solidFill>
                  <a:srgbClr val="1F4E79"/>
                </a:solidFill>
              </a:rPr>
              <a:t>	</a:t>
            </a:r>
          </a:p>
          <a:p>
            <a:pPr marL="342900" indent="-342900">
              <a:buFont typeface="Arial" panose="020B0604020202020204" pitchFamily="34" charset="0"/>
              <a:buChar char="•"/>
            </a:pPr>
            <a:r>
              <a:rPr lang="en-US" b="1" dirty="0" smtClean="0">
                <a:solidFill>
                  <a:srgbClr val="1F4E79"/>
                </a:solidFill>
              </a:rPr>
              <a:t>When (timing): </a:t>
            </a:r>
            <a:r>
              <a:rPr lang="en-US" dirty="0" smtClean="0">
                <a:solidFill>
                  <a:srgbClr val="1F4E79"/>
                </a:solidFill>
              </a:rPr>
              <a:t>From April (M30) to the end of the project (M36) </a:t>
            </a:r>
          </a:p>
          <a:p>
            <a:pPr marL="342900" indent="-342900">
              <a:buFont typeface="Arial" panose="020B0604020202020204" pitchFamily="34" charset="0"/>
              <a:buChar char="•"/>
            </a:pPr>
            <a:r>
              <a:rPr lang="en-US" b="1" dirty="0" smtClean="0">
                <a:solidFill>
                  <a:srgbClr val="1F4E79"/>
                </a:solidFill>
              </a:rPr>
              <a:t>By whom: </a:t>
            </a:r>
            <a:r>
              <a:rPr lang="en-US" dirty="0" smtClean="0">
                <a:solidFill>
                  <a:srgbClr val="1F4E79"/>
                </a:solidFill>
              </a:rPr>
              <a:t>TBVT. Implementation in at least 1 museum n Spain</a:t>
            </a:r>
          </a:p>
          <a:p>
            <a:pPr marL="800100" lvl="1" indent="-342900">
              <a:buFont typeface="Arial" panose="020B0604020202020204" pitchFamily="34" charset="0"/>
              <a:buChar char="•"/>
            </a:pPr>
            <a:r>
              <a:rPr lang="en-US" dirty="0" err="1" smtClean="0">
                <a:solidFill>
                  <a:srgbClr val="1F4E79"/>
                </a:solidFill>
              </a:rPr>
              <a:t>CosmoCaixa</a:t>
            </a:r>
            <a:r>
              <a:rPr lang="en-US" dirty="0" smtClean="0">
                <a:solidFill>
                  <a:srgbClr val="1F4E79"/>
                </a:solidFill>
              </a:rPr>
              <a:t>, Barcelona</a:t>
            </a:r>
          </a:p>
          <a:p>
            <a:pPr marL="800100" lvl="1" indent="-342900">
              <a:buFont typeface="Arial" panose="020B0604020202020204" pitchFamily="34" charset="0"/>
              <a:buChar char="•"/>
            </a:pPr>
            <a:r>
              <a:rPr lang="en-US" dirty="0" err="1" smtClean="0">
                <a:solidFill>
                  <a:srgbClr val="1F4E79"/>
                </a:solidFill>
              </a:rPr>
              <a:t>Museo</a:t>
            </a:r>
            <a:r>
              <a:rPr lang="en-US" dirty="0" smtClean="0">
                <a:solidFill>
                  <a:srgbClr val="1F4E79"/>
                </a:solidFill>
              </a:rPr>
              <a:t> del Cosmos de Tenerife</a:t>
            </a:r>
          </a:p>
          <a:p>
            <a:pPr marL="342900" indent="-342900">
              <a:buFont typeface="Arial" panose="020B0604020202020204" pitchFamily="34" charset="0"/>
              <a:buChar char="•"/>
            </a:pPr>
            <a:r>
              <a:rPr lang="en-US" b="1" dirty="0" smtClean="0">
                <a:solidFill>
                  <a:srgbClr val="1F4E79"/>
                </a:solidFill>
              </a:rPr>
              <a:t>Challenges: </a:t>
            </a:r>
            <a:r>
              <a:rPr lang="en-US" dirty="0" smtClean="0">
                <a:solidFill>
                  <a:srgbClr val="1F4E79"/>
                </a:solidFill>
              </a:rPr>
              <a:t>identify science activities implemented in museums and convert them in PERSEIAs</a:t>
            </a:r>
          </a:p>
          <a:p>
            <a:r>
              <a:rPr lang="en-US" dirty="0" smtClean="0">
                <a:solidFill>
                  <a:srgbClr val="1F4E79"/>
                </a:solidFill>
              </a:rPr>
              <a:t>Generate D2.3: Guidelines for PERSEIA adaptation to science-museums </a:t>
            </a:r>
          </a:p>
          <a:p>
            <a:r>
              <a:rPr lang="en-US" dirty="0" smtClean="0"/>
              <a:t>	</a:t>
            </a:r>
          </a:p>
          <a:p>
            <a:pPr marL="342900" indent="-342900">
              <a:buFont typeface="Arial" panose="020B0604020202020204" pitchFamily="34" charset="0"/>
              <a:buChar char="•"/>
            </a:pPr>
            <a:endParaRPr lang="en-US" b="1" dirty="0">
              <a:solidFill>
                <a:srgbClr val="002060"/>
              </a:solidFill>
            </a:endParaRPr>
          </a:p>
        </p:txBody>
      </p:sp>
    </p:spTree>
    <p:extLst>
      <p:ext uri="{BB962C8B-B14F-4D97-AF65-F5344CB8AC3E}">
        <p14:creationId xmlns:p14="http://schemas.microsoft.com/office/powerpoint/2010/main" xmlns="" val="22664107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l'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685</Words>
  <Application>Microsoft Office PowerPoint</Application>
  <PresentationFormat>Personalizado</PresentationFormat>
  <Paragraphs>127</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l'Office</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Company>UOC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 del PowerPoint</dc:title>
  <dc:creator>Marina Di Masso Tarditti</dc:creator>
  <cp:lastModifiedBy>Marina Di Masso</cp:lastModifiedBy>
  <cp:revision>24</cp:revision>
  <dcterms:created xsi:type="dcterms:W3CDTF">2017-03-01T11:30:51Z</dcterms:created>
  <dcterms:modified xsi:type="dcterms:W3CDTF">2017-04-27T08:49:23Z</dcterms:modified>
</cp:coreProperties>
</file>