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0" r:id="rId2"/>
    <p:sldId id="256" r:id="rId3"/>
    <p:sldId id="259" r:id="rId4"/>
    <p:sldId id="262" r:id="rId5"/>
    <p:sldId id="263" r:id="rId6"/>
    <p:sldId id="258" r:id="rId7"/>
    <p:sldId id="260" r:id="rId8"/>
    <p:sldId id="257" r:id="rId9"/>
    <p:sldId id="271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612" autoAdjust="0"/>
  </p:normalViewPr>
  <p:slideViewPr>
    <p:cSldViewPr snapToGrid="0" snapToObjects="1">
      <p:cViewPr>
        <p:scale>
          <a:sx n="60" d="100"/>
          <a:sy n="60" d="100"/>
        </p:scale>
        <p:origin x="-165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D83E0-D8FD-C14B-B664-4E38CCB8A005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61106-66DC-0A42-B609-943F9D9CD79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856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Negrita: </a:t>
            </a:r>
            <a:r>
              <a:rPr lang="es-ES" dirty="0" err="1" smtClean="0"/>
              <a:t>learning</a:t>
            </a:r>
            <a:r>
              <a:rPr lang="es-ES" dirty="0" smtClean="0"/>
              <a:t> </a:t>
            </a:r>
            <a:r>
              <a:rPr lang="es-ES" dirty="0" err="1" smtClean="0"/>
              <a:t>outcomes</a:t>
            </a:r>
            <a:endParaRPr lang="es-ES" dirty="0" smtClean="0"/>
          </a:p>
          <a:p>
            <a:r>
              <a:rPr lang="es-ES" dirty="0" smtClean="0"/>
              <a:t>Cursiva: </a:t>
            </a:r>
            <a:r>
              <a:rPr lang="es-ES" dirty="0" err="1" smtClean="0"/>
              <a:t>Assessment</a:t>
            </a:r>
            <a:r>
              <a:rPr lang="es-ES" dirty="0" smtClean="0"/>
              <a:t> </a:t>
            </a:r>
            <a:r>
              <a:rPr lang="es-ES" dirty="0" err="1" smtClean="0"/>
              <a:t>criteria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61106-66DC-0A42-B609-943F9D9CD79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2858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Negrita: </a:t>
            </a:r>
            <a:r>
              <a:rPr lang="es-ES" dirty="0" err="1" smtClean="0"/>
              <a:t>learning</a:t>
            </a:r>
            <a:r>
              <a:rPr lang="es-ES" dirty="0" smtClean="0"/>
              <a:t> </a:t>
            </a:r>
            <a:r>
              <a:rPr lang="es-ES" dirty="0" err="1" smtClean="0"/>
              <a:t>outcomes</a:t>
            </a:r>
            <a:endParaRPr lang="es-ES" dirty="0" smtClean="0"/>
          </a:p>
          <a:p>
            <a:r>
              <a:rPr lang="es-ES" dirty="0" smtClean="0"/>
              <a:t>Cursiva: </a:t>
            </a:r>
            <a:r>
              <a:rPr lang="es-ES" dirty="0" err="1" smtClean="0"/>
              <a:t>Assessment</a:t>
            </a:r>
            <a:r>
              <a:rPr lang="es-ES" dirty="0" smtClean="0"/>
              <a:t> </a:t>
            </a:r>
            <a:r>
              <a:rPr lang="es-ES" dirty="0" err="1" smtClean="0"/>
              <a:t>criteria</a:t>
            </a:r>
            <a:endParaRPr lang="en-GB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61106-66DC-0A42-B609-943F9D9CD79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6725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Give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floor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UoB</a:t>
            </a:r>
            <a:r>
              <a:rPr lang="es-ES" dirty="0" smtClean="0"/>
              <a:t>/AJA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61106-66DC-0A42-B609-943F9D9CD79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9575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Enfrentar los </a:t>
            </a:r>
            <a:r>
              <a:rPr lang="es-ES" dirty="0" err="1" smtClean="0"/>
              <a:t>learning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outcomes</a:t>
            </a:r>
            <a:r>
              <a:rPr lang="es-ES" baseline="0" dirty="0" smtClean="0"/>
              <a:t>. 2 formas:</a:t>
            </a:r>
          </a:p>
          <a:p>
            <a:r>
              <a:rPr lang="es-ES" baseline="0" dirty="0" smtClean="0"/>
              <a:t>1- actividad específica / 2- de forma transversal</a:t>
            </a:r>
            <a:endParaRPr lang="es-ES" dirty="0" smtClean="0"/>
          </a:p>
          <a:p>
            <a:r>
              <a:rPr lang="es-ES" dirty="0" smtClean="0"/>
              <a:t>Dejar definido cómo se enfrenta cada </a:t>
            </a:r>
            <a:r>
              <a:rPr lang="es-ES" dirty="0" err="1" smtClean="0"/>
              <a:t>learning</a:t>
            </a:r>
            <a:r>
              <a:rPr lang="es-ES" dirty="0" smtClean="0"/>
              <a:t> </a:t>
            </a:r>
            <a:r>
              <a:rPr lang="es-ES" dirty="0" err="1" smtClean="0"/>
              <a:t>outcome</a:t>
            </a:r>
            <a:r>
              <a:rPr lang="es-ES" dirty="0" smtClean="0"/>
              <a:t>.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1B8FF-C57C-4F9D-A35F-888F316678A0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2821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CEEC-E664-6140-95FD-BB45E668AA04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0D10-C3CD-DF43-9A08-1B977E0BD8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271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CEEC-E664-6140-95FD-BB45E668AA04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0D10-C3CD-DF43-9A08-1B977E0BD8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925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CEEC-E664-6140-95FD-BB45E668AA04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0D10-C3CD-DF43-9A08-1B977E0BD8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476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CEEC-E664-6140-95FD-BB45E668AA04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0D10-C3CD-DF43-9A08-1B977E0BD8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567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CEEC-E664-6140-95FD-BB45E668AA04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0D10-C3CD-DF43-9A08-1B977E0BD8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586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CEEC-E664-6140-95FD-BB45E668AA04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0D10-C3CD-DF43-9A08-1B977E0BD8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300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CEEC-E664-6140-95FD-BB45E668AA04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0D10-C3CD-DF43-9A08-1B977E0BD8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640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CEEC-E664-6140-95FD-BB45E668AA04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0D10-C3CD-DF43-9A08-1B977E0BD8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0461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CEEC-E664-6140-95FD-BB45E668AA04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0D10-C3CD-DF43-9A08-1B977E0BD8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259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CEEC-E664-6140-95FD-BB45E668AA04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0D10-C3CD-DF43-9A08-1B977E0BD8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5768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CEEC-E664-6140-95FD-BB45E668AA04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0D10-C3CD-DF43-9A08-1B977E0BD8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394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9CEEC-E664-6140-95FD-BB45E668AA04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0D10-C3CD-DF43-9A08-1B977E0BD8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02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ERFORM_logo_colo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538" y="152996"/>
            <a:ext cx="2469363" cy="1331056"/>
          </a:xfrm>
          <a:prstGeom prst="rect">
            <a:avLst/>
          </a:prstGeom>
        </p:spPr>
      </p:pic>
      <p:sp>
        <p:nvSpPr>
          <p:cNvPr id="5" name="Rectángulo 1"/>
          <p:cNvSpPr/>
          <p:nvPr/>
        </p:nvSpPr>
        <p:spPr>
          <a:xfrm>
            <a:off x="-153006" y="6237036"/>
            <a:ext cx="9440449" cy="62096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796962" y="1114720"/>
            <a:ext cx="7795467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STRUCTURE OF THE SESSION</a:t>
            </a:r>
          </a:p>
          <a:p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Short Review of 1</a:t>
            </a:r>
            <a:r>
              <a:rPr lang="en-US" baseline="30000" dirty="0" smtClean="0"/>
              <a:t>st</a:t>
            </a:r>
            <a:r>
              <a:rPr lang="en-US" dirty="0" smtClean="0"/>
              <a:t> round Participatory Process (TBVT speech of 15’)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General Objectives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Specific Objects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Participatory Process: Topics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Learning Outcomes / Assessment criteria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ECRs / Teachers role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Open Discussion &amp; consortium agreements for 2</a:t>
            </a:r>
            <a:r>
              <a:rPr lang="en-US" baseline="30000" dirty="0" smtClean="0"/>
              <a:t>nd</a:t>
            </a:r>
            <a:r>
              <a:rPr lang="en-US" dirty="0" smtClean="0"/>
              <a:t> round Participatory Process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ECRs / </a:t>
            </a:r>
            <a:r>
              <a:rPr lang="en-US" dirty="0" smtClean="0"/>
              <a:t>Teachers role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Online Interaction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Participatory Process Re-design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242260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6230" y="1987991"/>
            <a:ext cx="78950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Consensus on expectations about:</a:t>
            </a:r>
          </a:p>
          <a:p>
            <a:r>
              <a:rPr lang="en-US" b="1" dirty="0" smtClean="0"/>
              <a:t>Role of Teachers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Just assist the process?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Should we give the space to take the initiative of the PW?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…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…</a:t>
            </a:r>
          </a:p>
          <a:p>
            <a:pPr marL="285750" indent="-285750">
              <a:buFontTx/>
              <a:buChar char="-"/>
            </a:pPr>
            <a:endParaRPr lang="en-US" b="1" dirty="0"/>
          </a:p>
          <a:p>
            <a:r>
              <a:rPr lang="en-US" b="1" dirty="0" smtClean="0"/>
              <a:t>On-line interaction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Should we continue with it?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It is feasible to continue with it?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…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…</a:t>
            </a:r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6" name="Rectangle 3"/>
          <p:cNvSpPr/>
          <p:nvPr/>
        </p:nvSpPr>
        <p:spPr>
          <a:xfrm>
            <a:off x="826230" y="457486"/>
            <a:ext cx="7745595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 smtClean="0"/>
              <a:t>4.- To create direct interaction between students, teachers, early career researchers (ECR) and professional science communicators (</a:t>
            </a:r>
            <a:r>
              <a:rPr lang="en-GB" sz="2400" dirty="0" err="1" smtClean="0"/>
              <a:t>SciCom</a:t>
            </a:r>
            <a:r>
              <a:rPr lang="en-GB" sz="2400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xmlns="" val="393752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85342" y="349432"/>
            <a:ext cx="5037127" cy="2277416"/>
            <a:chOff x="1552693" y="288647"/>
            <a:chExt cx="5334022" cy="2399738"/>
          </a:xfrm>
        </p:grpSpPr>
        <p:sp>
          <p:nvSpPr>
            <p:cNvPr id="3" name="2 CuadroTexto"/>
            <p:cNvSpPr txBox="1"/>
            <p:nvPr/>
          </p:nvSpPr>
          <p:spPr>
            <a:xfrm>
              <a:off x="3183825" y="288647"/>
              <a:ext cx="1851445" cy="738664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400" smtClean="0"/>
                <a:t>Development of the PERSEIA scientific content</a:t>
              </a:r>
              <a:endParaRPr lang="en-GB" sz="140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5035270" y="2136558"/>
              <a:ext cx="1851445" cy="523220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Development of the PERSEIA script</a:t>
              </a:r>
              <a:endParaRPr lang="en-GB" sz="1400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1552693" y="2133592"/>
              <a:ext cx="1851445" cy="523220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400" smtClean="0"/>
                <a:t>PERSEIA staging and rehearse</a:t>
              </a:r>
              <a:endParaRPr lang="en-GB" sz="1400"/>
            </a:p>
          </p:txBody>
        </p:sp>
        <p:sp>
          <p:nvSpPr>
            <p:cNvPr id="5" name="Left-Right Arrow 4"/>
            <p:cNvSpPr/>
            <p:nvPr/>
          </p:nvSpPr>
          <p:spPr>
            <a:xfrm rot="19296753">
              <a:off x="2100525" y="1245799"/>
              <a:ext cx="1303613" cy="537403"/>
            </a:xfrm>
            <a:prstGeom prst="leftRightArrow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eft-Right Arrow 6"/>
            <p:cNvSpPr/>
            <p:nvPr/>
          </p:nvSpPr>
          <p:spPr>
            <a:xfrm rot="2789318">
              <a:off x="4762094" y="1259263"/>
              <a:ext cx="1128153" cy="554583"/>
            </a:xfrm>
            <a:prstGeom prst="leftRightArrow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Left-Right Arrow 35"/>
            <p:cNvSpPr/>
            <p:nvPr/>
          </p:nvSpPr>
          <p:spPr>
            <a:xfrm>
              <a:off x="3656432" y="2133802"/>
              <a:ext cx="1128153" cy="554583"/>
            </a:xfrm>
            <a:prstGeom prst="leftRightArrow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ight Brace 37"/>
          <p:cNvSpPr/>
          <p:nvPr/>
        </p:nvSpPr>
        <p:spPr>
          <a:xfrm rot="5400000">
            <a:off x="3181786" y="473032"/>
            <a:ext cx="423081" cy="5091276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31194" y="3681792"/>
            <a:ext cx="2662133" cy="1323439"/>
          </a:xfrm>
          <a:prstGeom prst="rect">
            <a:avLst/>
          </a:prstGeom>
          <a:ln>
            <a:solidFill>
              <a:srgbClr val="CCC1DA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sz="1600" dirty="0" smtClean="0"/>
              <a:t>To create direct interaction between students, teachers, early career researchers (ECR) and professional science communicators (</a:t>
            </a:r>
            <a:r>
              <a:rPr lang="en-GB" sz="1600" dirty="0" err="1" smtClean="0"/>
              <a:t>SciCom</a:t>
            </a:r>
            <a:r>
              <a:rPr lang="en-GB" sz="1600" dirty="0" smtClean="0"/>
              <a:t>) </a:t>
            </a:r>
          </a:p>
        </p:txBody>
      </p:sp>
      <p:sp>
        <p:nvSpPr>
          <p:cNvPr id="2" name="Rectangle 1"/>
          <p:cNvSpPr/>
          <p:nvPr/>
        </p:nvSpPr>
        <p:spPr>
          <a:xfrm>
            <a:off x="3555015" y="3754225"/>
            <a:ext cx="4572000" cy="923330"/>
          </a:xfrm>
          <a:prstGeom prst="rect">
            <a:avLst/>
          </a:prstGeom>
          <a:ln>
            <a:solidFill>
              <a:srgbClr val="CCC1DA"/>
            </a:solidFill>
          </a:ln>
        </p:spPr>
        <p:txBody>
          <a:bodyPr>
            <a:spAutoFit/>
          </a:bodyPr>
          <a:lstStyle/>
          <a:p>
            <a:r>
              <a:rPr lang="en-GB" dirty="0"/>
              <a:t>To show the human dimension of science and the values embedded in the Responsible Research and Innovation (RRI) </a:t>
            </a:r>
            <a:r>
              <a:rPr lang="en-GB" dirty="0" smtClean="0"/>
              <a:t>approach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091751" y="601879"/>
            <a:ext cx="2858968" cy="1200329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To provide students with transversal competences they will need to succeed in STEM careers or related jobs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55015" y="4837772"/>
            <a:ext cx="42743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Inclusiveness of all </a:t>
            </a:r>
            <a:r>
              <a:rPr lang="en-GB" b="1" dirty="0" smtClean="0"/>
              <a:t>participants </a:t>
            </a:r>
          </a:p>
          <a:p>
            <a:r>
              <a:rPr lang="en-GB" b="1" dirty="0" smtClean="0"/>
              <a:t>Engagement</a:t>
            </a:r>
          </a:p>
          <a:p>
            <a:r>
              <a:rPr lang="en-GB" b="1" dirty="0" smtClean="0"/>
              <a:t>Gender equality</a:t>
            </a:r>
          </a:p>
          <a:p>
            <a:pPr algn="just"/>
            <a:r>
              <a:rPr lang="en-GB" b="1" dirty="0" smtClean="0"/>
              <a:t>Creative </a:t>
            </a:r>
            <a:r>
              <a:rPr lang="en-GB" b="1" dirty="0"/>
              <a:t>and critical </a:t>
            </a:r>
            <a:r>
              <a:rPr lang="en-GB" b="1" dirty="0" smtClean="0"/>
              <a:t>thinking</a:t>
            </a:r>
          </a:p>
          <a:p>
            <a:pPr algn="just"/>
            <a:r>
              <a:rPr lang="en-GB" b="1" dirty="0" smtClean="0"/>
              <a:t>Integration </a:t>
            </a:r>
            <a:r>
              <a:rPr lang="en-GB" b="1" dirty="0"/>
              <a:t>of ethical </a:t>
            </a:r>
            <a:r>
              <a:rPr lang="en-GB" b="1" dirty="0" smtClean="0"/>
              <a:t>issues</a:t>
            </a:r>
            <a:endParaRPr lang="en-GB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6091751" y="1832464"/>
            <a:ext cx="27883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Learning to </a:t>
            </a:r>
            <a:r>
              <a:rPr lang="en-GB" b="1" dirty="0" smtClean="0"/>
              <a:t>learn</a:t>
            </a:r>
          </a:p>
          <a:p>
            <a:r>
              <a:rPr lang="en-GB" b="1" dirty="0" smtClean="0"/>
              <a:t>Social </a:t>
            </a:r>
            <a:r>
              <a:rPr lang="en-GB" b="1" dirty="0"/>
              <a:t>and civic </a:t>
            </a:r>
            <a:r>
              <a:rPr lang="en-GB" b="1" dirty="0" smtClean="0"/>
              <a:t>competences</a:t>
            </a:r>
            <a:endParaRPr lang="en-GB" dirty="0"/>
          </a:p>
          <a:p>
            <a:r>
              <a:rPr lang="en-GB" b="1" dirty="0" smtClean="0"/>
              <a:t>Sense </a:t>
            </a:r>
            <a:r>
              <a:rPr lang="en-GB" b="1" dirty="0"/>
              <a:t>of initiative and </a:t>
            </a:r>
            <a:r>
              <a:rPr lang="en-GB" b="1" dirty="0" smtClean="0"/>
              <a:t>entrepreneurship</a:t>
            </a:r>
            <a:endParaRPr lang="es-ES_tradnl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268365" y="238273"/>
            <a:ext cx="1533946" cy="923330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SMS + </a:t>
            </a:r>
            <a:r>
              <a:rPr lang="en-US" b="1" dirty="0" err="1" smtClean="0"/>
              <a:t>UoB</a:t>
            </a:r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TRACES + AJA </a:t>
            </a:r>
            <a:endParaRPr lang="en-GB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762206" y="5191375"/>
            <a:ext cx="2542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Consortium agreements reached during  Bristol meeting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xmlns="" val="125667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153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Schedule proposal </a:t>
            </a:r>
            <a:br>
              <a:rPr lang="en-US" dirty="0" smtClean="0"/>
            </a:br>
            <a:r>
              <a:rPr lang="en-US" sz="2700" dirty="0" smtClean="0"/>
              <a:t>(to be adapted with partners’ inputs)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err="1" smtClean="0"/>
              <a:t>FeedBack</a:t>
            </a:r>
            <a:r>
              <a:rPr lang="en-US" sz="2400" dirty="0" smtClean="0"/>
              <a:t> from WP4. 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M21 (JULY)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/>
              <a:t>SMS + </a:t>
            </a:r>
            <a:r>
              <a:rPr lang="en-US" sz="2400" dirty="0" err="1" smtClean="0"/>
              <a:t>UoB</a:t>
            </a:r>
            <a:r>
              <a:rPr lang="en-US" sz="2400" dirty="0" smtClean="0"/>
              <a:t> first proposal. </a:t>
            </a:r>
            <a:r>
              <a:rPr lang="en-US" sz="2400" b="1" dirty="0" smtClean="0">
                <a:solidFill>
                  <a:srgbClr val="D99694"/>
                </a:solidFill>
              </a:rPr>
              <a:t>FROM M21 to M25 (24</a:t>
            </a:r>
            <a:r>
              <a:rPr lang="en-US" sz="2400" b="1" baseline="30000" dirty="0" smtClean="0">
                <a:solidFill>
                  <a:srgbClr val="D99694"/>
                </a:solidFill>
              </a:rPr>
              <a:t>th</a:t>
            </a:r>
            <a:r>
              <a:rPr lang="en-US" sz="2400" b="1" dirty="0" smtClean="0">
                <a:solidFill>
                  <a:srgbClr val="D99694"/>
                </a:solidFill>
              </a:rPr>
              <a:t> November)</a:t>
            </a:r>
          </a:p>
          <a:p>
            <a:endParaRPr lang="en-US" sz="2400" b="1" dirty="0" smtClean="0">
              <a:solidFill>
                <a:srgbClr val="D99694"/>
              </a:solidFill>
            </a:endParaRPr>
          </a:p>
          <a:p>
            <a:r>
              <a:rPr lang="en-US" sz="2400" dirty="0" smtClean="0"/>
              <a:t>TRACES + AJA first proposal. </a:t>
            </a:r>
            <a:r>
              <a:rPr lang="en-US" sz="2400" b="1" dirty="0">
                <a:solidFill>
                  <a:srgbClr val="D99694"/>
                </a:solidFill>
              </a:rPr>
              <a:t>FROM M21 to </a:t>
            </a:r>
            <a:r>
              <a:rPr lang="en-US" sz="2400" b="1" dirty="0" smtClean="0">
                <a:solidFill>
                  <a:srgbClr val="D99694"/>
                </a:solidFill>
              </a:rPr>
              <a:t>M25 (24</a:t>
            </a:r>
            <a:r>
              <a:rPr lang="en-US" sz="2400" b="1" baseline="30000" dirty="0" smtClean="0">
                <a:solidFill>
                  <a:srgbClr val="D99694"/>
                </a:solidFill>
              </a:rPr>
              <a:t>th</a:t>
            </a:r>
            <a:r>
              <a:rPr lang="en-US" sz="2400" b="1" dirty="0" smtClean="0">
                <a:solidFill>
                  <a:srgbClr val="D99694"/>
                </a:solidFill>
              </a:rPr>
              <a:t> November)</a:t>
            </a:r>
          </a:p>
          <a:p>
            <a:endParaRPr lang="en-US" sz="2400" b="1" dirty="0" smtClean="0">
              <a:solidFill>
                <a:srgbClr val="D99694"/>
              </a:solidFill>
            </a:endParaRPr>
          </a:p>
          <a:p>
            <a:r>
              <a:rPr lang="en-US" sz="2400" dirty="0" smtClean="0"/>
              <a:t>TBVT revision of proposals (in terms of objectives and  </a:t>
            </a:r>
            <a:r>
              <a:rPr lang="en-US" sz="2400" dirty="0"/>
              <a:t>learning </a:t>
            </a:r>
            <a:r>
              <a:rPr lang="en-US" sz="2400" dirty="0" smtClean="0"/>
              <a:t>dimensions, not methodology). </a:t>
            </a:r>
            <a:r>
              <a:rPr lang="en-US" sz="2400" b="1" dirty="0" smtClean="0">
                <a:solidFill>
                  <a:srgbClr val="D99694"/>
                </a:solidFill>
              </a:rPr>
              <a:t>M26 (DECEMBER)</a:t>
            </a:r>
          </a:p>
          <a:p>
            <a:endParaRPr lang="en-US" sz="2400" b="1" dirty="0" smtClean="0">
              <a:solidFill>
                <a:srgbClr val="D99694"/>
              </a:solidFill>
            </a:endParaRPr>
          </a:p>
          <a:p>
            <a:r>
              <a:rPr lang="en-US" sz="2400" i="1" u="sng" dirty="0" smtClean="0"/>
              <a:t>Agreement in the timing for implementation</a:t>
            </a:r>
            <a:endParaRPr lang="en-US" sz="2400" i="1" u="sng" dirty="0"/>
          </a:p>
        </p:txBody>
      </p:sp>
    </p:spTree>
    <p:extLst>
      <p:ext uri="{BB962C8B-B14F-4D97-AF65-F5344CB8AC3E}">
        <p14:creationId xmlns:p14="http://schemas.microsoft.com/office/powerpoint/2010/main" xmlns="" val="53386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7420" y="1220278"/>
            <a:ext cx="79598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GENERAL OBJECTIVES</a:t>
            </a:r>
          </a:p>
          <a:p>
            <a:endParaRPr lang="en-GB" sz="2000" b="1" dirty="0" smtClean="0"/>
          </a:p>
          <a:p>
            <a:pPr marL="342900" indent="-342900">
              <a:buFont typeface="Arial"/>
              <a:buChar char="•"/>
            </a:pPr>
            <a:r>
              <a:rPr lang="en-GB" sz="2000" dirty="0" smtClean="0"/>
              <a:t>Fostering </a:t>
            </a:r>
            <a:r>
              <a:rPr lang="en-GB" sz="2000" dirty="0"/>
              <a:t>young’s people engagement with science and motivation to learn STEM </a:t>
            </a:r>
            <a:r>
              <a:rPr lang="en-GB" sz="2000" dirty="0" smtClean="0"/>
              <a:t>through a </a:t>
            </a:r>
            <a:r>
              <a:rPr lang="en-GB" sz="2000" b="1" dirty="0" smtClean="0"/>
              <a:t>Participatory Process</a:t>
            </a:r>
            <a:r>
              <a:rPr lang="en-GB" sz="2000" dirty="0" smtClean="0"/>
              <a:t> drawn on performance approaches</a:t>
            </a:r>
          </a:p>
          <a:p>
            <a:pPr marL="342900" indent="-342900">
              <a:buFont typeface="Arial"/>
              <a:buChar char="•"/>
            </a:pPr>
            <a:endParaRPr lang="en-GB" sz="20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To identify and include key education and communication tools in drama-based activities, that address the human dimension of science, young people’s interests in STEM and the RRI values</a:t>
            </a:r>
            <a:r>
              <a:rPr lang="en-US" sz="2000" dirty="0" smtClean="0"/>
              <a:t>.</a:t>
            </a:r>
          </a:p>
          <a:p>
            <a:pPr marL="800100" lvl="1" indent="-342900">
              <a:buFont typeface="Arial"/>
              <a:buChar char="•"/>
            </a:pPr>
            <a:endParaRPr lang="es-ES_tradnl" sz="20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To generate a participatory process based on PERSEIA, involving young people, teachers and early career researchers with the aim of providing young people with transversal competences needed to pursue STEM careers, with a special emphasis on girls. </a:t>
            </a:r>
            <a:endParaRPr lang="es-ES_tradnl" sz="2000" dirty="0"/>
          </a:p>
          <a:p>
            <a:endParaRPr lang="en-GB" sz="2000" dirty="0" smtClean="0"/>
          </a:p>
          <a:p>
            <a:endParaRPr lang="es-ES_tradnl" sz="2000" dirty="0"/>
          </a:p>
        </p:txBody>
      </p:sp>
      <p:pic>
        <p:nvPicPr>
          <p:cNvPr id="3" name="Image 3" descr="PERFORM_logo_colo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538" y="152996"/>
            <a:ext cx="2469363" cy="133105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-153006" y="6237036"/>
            <a:ext cx="9440449" cy="62096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6570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1557" y="1224825"/>
            <a:ext cx="796036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2000" b="1" dirty="0" smtClean="0"/>
              <a:t>SPECIFIC OBJECTIVES</a:t>
            </a:r>
          </a:p>
          <a:p>
            <a:pPr lvl="0"/>
            <a:endParaRPr lang="es-ES_tradnl" sz="2000" b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GB" sz="2000" dirty="0" smtClean="0"/>
              <a:t>To </a:t>
            </a:r>
            <a:r>
              <a:rPr lang="en-GB" sz="2000" dirty="0"/>
              <a:t>support students in the creation of performance-based science education and innovative activities (PERSEIAs) with the support of their teachers, ECRs and </a:t>
            </a:r>
            <a:r>
              <a:rPr lang="en-GB" sz="2000" dirty="0" err="1"/>
              <a:t>SciCom</a:t>
            </a:r>
            <a:r>
              <a:rPr lang="en-GB" sz="2000" dirty="0"/>
              <a:t>. </a:t>
            </a:r>
            <a:endParaRPr lang="es-ES_tradnl" sz="2000" dirty="0"/>
          </a:p>
          <a:p>
            <a:pPr lvl="0"/>
            <a:endParaRPr lang="es-ES_tradnl" sz="2000" b="1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GB" sz="2000" dirty="0"/>
              <a:t>To show the human dimension of science and the values embedded in the Responsible Research and Innovation (RRI) </a:t>
            </a:r>
            <a:r>
              <a:rPr lang="en-GB" sz="2000" dirty="0" smtClean="0"/>
              <a:t>approach</a:t>
            </a:r>
          </a:p>
          <a:p>
            <a:pPr marL="457200" indent="-457200">
              <a:buFont typeface="+mj-lt"/>
              <a:buAutoNum type="arabicPeriod" startAt="2"/>
            </a:pPr>
            <a:endParaRPr lang="en-GB" sz="2000" dirty="0"/>
          </a:p>
          <a:p>
            <a:pPr marL="457200" indent="-457200">
              <a:buFont typeface="+mj-lt"/>
              <a:buAutoNum type="arabicPeriod" startAt="2"/>
            </a:pPr>
            <a:r>
              <a:rPr lang="en-GB" sz="2000" dirty="0" smtClean="0"/>
              <a:t>To </a:t>
            </a:r>
            <a:r>
              <a:rPr lang="en-GB" sz="2000" dirty="0"/>
              <a:t>provide students with transversal competences they will need to succeed in STEM careers or related </a:t>
            </a:r>
            <a:r>
              <a:rPr lang="en-GB" sz="2000" dirty="0" smtClean="0"/>
              <a:t>jobs</a:t>
            </a:r>
          </a:p>
          <a:p>
            <a:pPr marL="457200" indent="-457200">
              <a:buFont typeface="+mj-lt"/>
              <a:buAutoNum type="arabicPeriod" startAt="2"/>
            </a:pPr>
            <a:endParaRPr lang="en-GB" sz="2000" dirty="0"/>
          </a:p>
          <a:p>
            <a:pPr marL="457200" indent="-457200">
              <a:buFont typeface="+mj-lt"/>
              <a:buAutoNum type="arabicPeriod" startAt="2"/>
            </a:pPr>
            <a:r>
              <a:rPr lang="en-GB" sz="2000" dirty="0" smtClean="0"/>
              <a:t>To create direct interaction between students, teachers, early career researchers (ECR) and professional science communicators (</a:t>
            </a:r>
            <a:r>
              <a:rPr lang="en-GB" sz="2000" dirty="0" err="1" smtClean="0"/>
              <a:t>SciCom</a:t>
            </a:r>
            <a:r>
              <a:rPr lang="en-GB" sz="2000" dirty="0" smtClean="0"/>
              <a:t>) </a:t>
            </a:r>
          </a:p>
          <a:p>
            <a:pPr marL="342900" lvl="0" indent="-342900">
              <a:buFont typeface="+mj-lt"/>
              <a:buAutoNum type="arabicPeriod" startAt="2"/>
            </a:pPr>
            <a:endParaRPr lang="es-ES_tradnl" sz="2000" dirty="0" smtClean="0"/>
          </a:p>
          <a:p>
            <a:pPr marL="342900" lvl="0" indent="-342900">
              <a:buFont typeface="+mj-lt"/>
              <a:buAutoNum type="arabicPeriod" startAt="2"/>
            </a:pPr>
            <a:endParaRPr lang="es-ES_tradnl" sz="2000" dirty="0" smtClean="0"/>
          </a:p>
        </p:txBody>
      </p:sp>
      <p:pic>
        <p:nvPicPr>
          <p:cNvPr id="5" name="Image 3" descr="PERFORM_logo_colo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538" y="152996"/>
            <a:ext cx="2469363" cy="133105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153006" y="6237036"/>
            <a:ext cx="9440449" cy="62096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182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2491" y="223166"/>
            <a:ext cx="7427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 smtClean="0"/>
              <a:t>1.- To support students in the creation of performance-based science education and innovative activities (PERSEIAs) with the support of their teachers, ECRs and </a:t>
            </a:r>
            <a:r>
              <a:rPr lang="en-GB" sz="2000" dirty="0" err="1" smtClean="0"/>
              <a:t>SciCom</a:t>
            </a:r>
            <a:r>
              <a:rPr lang="en-GB" sz="2000" dirty="0" smtClean="0"/>
              <a:t>. </a:t>
            </a:r>
            <a:endParaRPr lang="es-ES_tradnl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7" r="-1"/>
          <a:stretch/>
        </p:blipFill>
        <p:spPr>
          <a:xfrm>
            <a:off x="630621" y="1415420"/>
            <a:ext cx="6996209" cy="544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632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8286" y="1244851"/>
            <a:ext cx="8618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Selection of a scientific </a:t>
            </a:r>
            <a:r>
              <a:rPr lang="en-GB" b="1" dirty="0" smtClean="0"/>
              <a:t>topic:</a:t>
            </a:r>
          </a:p>
          <a:p>
            <a:r>
              <a:rPr lang="en-GB" dirty="0"/>
              <a:t>Make students aware of the relationship between different scientific areas, the EU-SC and STEM-Jobs, giving to them tools to choose the scientific content of their PERSEIA sketch.</a:t>
            </a:r>
            <a:r>
              <a:rPr lang="es-ES_tradnl" dirty="0" smtClean="0">
                <a:effectLst/>
              </a:rPr>
              <a:t> </a:t>
            </a:r>
            <a:endParaRPr lang="es-ES_tradnl" dirty="0"/>
          </a:p>
        </p:txBody>
      </p:sp>
      <p:sp>
        <p:nvSpPr>
          <p:cNvPr id="6" name="Rectangle 5"/>
          <p:cNvSpPr/>
          <p:nvPr/>
        </p:nvSpPr>
        <p:spPr>
          <a:xfrm>
            <a:off x="298287" y="2198779"/>
            <a:ext cx="8618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Dialogues about Critical Thinking and Self-</a:t>
            </a:r>
            <a:r>
              <a:rPr lang="en-GB" b="1" dirty="0" smtClean="0"/>
              <a:t>Reflection</a:t>
            </a:r>
          </a:p>
          <a:p>
            <a:r>
              <a:rPr lang="en-GB" dirty="0"/>
              <a:t>1.- To know that scientific research is a social practice, rooted in our culture and history</a:t>
            </a:r>
            <a:endParaRPr lang="es-ES_tradnl" dirty="0"/>
          </a:p>
          <a:p>
            <a:r>
              <a:rPr lang="en-GB" dirty="0"/>
              <a:t>2.- To know some of the criteria of reliability of scientific </a:t>
            </a:r>
            <a:r>
              <a:rPr lang="en-GB" dirty="0" smtClean="0"/>
              <a:t>claims</a:t>
            </a:r>
            <a:endParaRPr lang="es-ES_tradnl" dirty="0"/>
          </a:p>
        </p:txBody>
      </p:sp>
      <p:sp>
        <p:nvSpPr>
          <p:cNvPr id="7" name="Rectangle 6"/>
          <p:cNvSpPr/>
          <p:nvPr/>
        </p:nvSpPr>
        <p:spPr>
          <a:xfrm>
            <a:off x="298287" y="3158931"/>
            <a:ext cx="8618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Gender issues </a:t>
            </a:r>
            <a:endParaRPr lang="en-US" b="1" dirty="0" smtClean="0"/>
          </a:p>
          <a:p>
            <a:pPr lvl="0"/>
            <a:r>
              <a:rPr lang="en-GB" dirty="0"/>
              <a:t>To visualise social gender stereotypes affecting girls’ decision to start STEM studies - Detecting and reflecting on toxic cultural messages</a:t>
            </a:r>
            <a:r>
              <a:rPr lang="en-GB" dirty="0" smtClean="0"/>
              <a:t>.</a:t>
            </a:r>
            <a:endParaRPr lang="es-ES_tradnl" dirty="0"/>
          </a:p>
        </p:txBody>
      </p:sp>
      <p:sp>
        <p:nvSpPr>
          <p:cNvPr id="8" name="Rectangle 7"/>
          <p:cNvSpPr/>
          <p:nvPr/>
        </p:nvSpPr>
        <p:spPr>
          <a:xfrm>
            <a:off x="267683" y="4173516"/>
            <a:ext cx="8618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Arts &amp; Scientific </a:t>
            </a:r>
            <a:r>
              <a:rPr lang="en-GB" b="1" dirty="0" smtClean="0"/>
              <a:t>method</a:t>
            </a:r>
          </a:p>
          <a:p>
            <a:r>
              <a:rPr lang="es-ES_tradnl" dirty="0" smtClean="0">
                <a:effectLst/>
              </a:rPr>
              <a:t> </a:t>
            </a:r>
            <a:r>
              <a:rPr lang="en-GB" dirty="0"/>
              <a:t>To identify connections between scientific research and artistic </a:t>
            </a:r>
            <a:r>
              <a:rPr lang="en-GB" dirty="0" smtClean="0"/>
              <a:t>practice</a:t>
            </a:r>
            <a:endParaRPr lang="es-ES_tradnl" dirty="0"/>
          </a:p>
        </p:txBody>
      </p:sp>
      <p:sp>
        <p:nvSpPr>
          <p:cNvPr id="9" name="Rectangle 8"/>
          <p:cNvSpPr/>
          <p:nvPr/>
        </p:nvSpPr>
        <p:spPr>
          <a:xfrm>
            <a:off x="298285" y="4901593"/>
            <a:ext cx="8618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Performing </a:t>
            </a:r>
            <a:r>
              <a:rPr lang="en-GB" b="1" dirty="0" smtClean="0"/>
              <a:t>Skills</a:t>
            </a:r>
          </a:p>
          <a:p>
            <a:r>
              <a:rPr lang="en-GB" dirty="0" smtClean="0"/>
              <a:t>To </a:t>
            </a:r>
            <a:r>
              <a:rPr lang="en-GB" dirty="0"/>
              <a:t>provide students with the performing skills needed to dramatize and perform their text, by focusing on oral scientific communication skills, non-verbal skills and stage presence.</a:t>
            </a:r>
            <a:r>
              <a:rPr lang="es-ES_tradnl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2494" y="291458"/>
            <a:ext cx="803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WP2 REQUIREMENTS:</a:t>
            </a:r>
          </a:p>
          <a:p>
            <a:r>
              <a:rPr lang="en-US" sz="2400" dirty="0" smtClean="0"/>
              <a:t> To generate participatory workshops that face the topics: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108188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7139" y="619589"/>
            <a:ext cx="771527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2"/>
            </a:pPr>
            <a:r>
              <a:rPr lang="en-GB" sz="2400" dirty="0" smtClean="0"/>
              <a:t>To show the human dimension of science and the values embedded in the Responsible Research and Innovation (RRI) approach</a:t>
            </a:r>
          </a:p>
        </p:txBody>
      </p:sp>
      <p:sp>
        <p:nvSpPr>
          <p:cNvPr id="5" name="Rectangle 4"/>
          <p:cNvSpPr/>
          <p:nvPr/>
        </p:nvSpPr>
        <p:spPr>
          <a:xfrm>
            <a:off x="455225" y="2198730"/>
            <a:ext cx="8548649" cy="535531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GB" b="1" dirty="0"/>
              <a:t>Inclusiveness of all participants</a:t>
            </a:r>
            <a:r>
              <a:rPr lang="en-GB" b="1" dirty="0" smtClean="0"/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i="1" dirty="0"/>
              <a:t>Balanced participation</a:t>
            </a:r>
            <a:r>
              <a:rPr lang="es-ES_tradnl" dirty="0" smtClean="0">
                <a:effectLst/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GB" i="1" dirty="0" smtClean="0"/>
              <a:t>Fostering </a:t>
            </a:r>
            <a:r>
              <a:rPr lang="en-GB" i="1" dirty="0"/>
              <a:t>dialogue among </a:t>
            </a:r>
            <a:r>
              <a:rPr lang="en-GB" i="1" dirty="0" smtClean="0"/>
              <a:t>participants</a:t>
            </a:r>
          </a:p>
          <a:p>
            <a:pPr marL="742950" lvl="1" indent="-285750">
              <a:buFont typeface="Arial"/>
              <a:buChar char="•"/>
            </a:pPr>
            <a:endParaRPr lang="en-GB" i="1" dirty="0" smtClean="0"/>
          </a:p>
          <a:p>
            <a:r>
              <a:rPr lang="es-ES_tradnl" dirty="0" smtClean="0">
                <a:effectLst/>
              </a:rPr>
              <a:t> </a:t>
            </a:r>
            <a:r>
              <a:rPr lang="en-GB" b="1" dirty="0"/>
              <a:t>Gender equality: </a:t>
            </a:r>
            <a:endParaRPr lang="en-GB" b="1" dirty="0" smtClean="0"/>
          </a:p>
          <a:p>
            <a:pPr marL="742950" lvl="1" indent="-285750" algn="just">
              <a:buFont typeface="Arial"/>
              <a:buChar char="•"/>
            </a:pPr>
            <a:r>
              <a:rPr lang="en-GB" i="1" dirty="0"/>
              <a:t>Gender balance in </a:t>
            </a:r>
            <a:r>
              <a:rPr lang="en-GB" i="1" dirty="0" smtClean="0"/>
              <a:t>participation</a:t>
            </a:r>
            <a:endParaRPr lang="en-GB" dirty="0"/>
          </a:p>
          <a:p>
            <a:pPr marL="742950" lvl="1" indent="-285750" algn="just">
              <a:buFont typeface="Arial"/>
              <a:buChar char="•"/>
            </a:pPr>
            <a:r>
              <a:rPr lang="en-GB" i="1" dirty="0"/>
              <a:t>Critically approaching gender issues</a:t>
            </a:r>
            <a:r>
              <a:rPr lang="es-ES_tradnl" dirty="0" smtClean="0">
                <a:effectLst/>
              </a:rPr>
              <a:t> </a:t>
            </a:r>
          </a:p>
          <a:p>
            <a:pPr algn="just"/>
            <a:endParaRPr lang="en-GB" b="1" dirty="0" smtClean="0"/>
          </a:p>
          <a:p>
            <a:pPr algn="just"/>
            <a:r>
              <a:rPr lang="en-GB" b="1" dirty="0" smtClean="0"/>
              <a:t>Engagement</a:t>
            </a:r>
            <a:r>
              <a:rPr lang="en-GB" b="1" dirty="0"/>
              <a:t>:</a:t>
            </a:r>
            <a:r>
              <a:rPr lang="es-ES_tradnl" dirty="0" smtClean="0">
                <a:effectLst/>
              </a:rPr>
              <a:t> 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i="1" dirty="0"/>
              <a:t>Emotional </a:t>
            </a:r>
            <a:r>
              <a:rPr lang="en-US" i="1" dirty="0" smtClean="0"/>
              <a:t>engagement</a:t>
            </a:r>
            <a:endParaRPr lang="en-US" i="1" dirty="0"/>
          </a:p>
          <a:p>
            <a:pPr marL="742950" lvl="1" indent="-285750" algn="just">
              <a:buFont typeface="Arial"/>
              <a:buChar char="•"/>
            </a:pPr>
            <a:r>
              <a:rPr lang="en-GB" i="1" dirty="0"/>
              <a:t>Cognitive engagement</a:t>
            </a:r>
            <a:r>
              <a:rPr lang="es-ES_tradnl" dirty="0" smtClean="0">
                <a:effectLst/>
              </a:rPr>
              <a:t> </a:t>
            </a:r>
          </a:p>
          <a:p>
            <a:pPr algn="just"/>
            <a:endParaRPr lang="en-GB" b="1" dirty="0" smtClean="0"/>
          </a:p>
          <a:p>
            <a:pPr algn="just"/>
            <a:endParaRPr lang="en-GB" b="1" dirty="0" smtClean="0"/>
          </a:p>
          <a:p>
            <a:pPr algn="just"/>
            <a:endParaRPr lang="en-GB" b="1" dirty="0"/>
          </a:p>
          <a:p>
            <a:pPr algn="just"/>
            <a:endParaRPr lang="en-GB" b="1" dirty="0" smtClean="0"/>
          </a:p>
          <a:p>
            <a:pPr algn="just"/>
            <a:endParaRPr lang="en-GB" b="1" dirty="0"/>
          </a:p>
          <a:p>
            <a:pPr algn="just"/>
            <a:endParaRPr lang="en-GB" b="1" dirty="0" smtClean="0"/>
          </a:p>
          <a:p>
            <a:pPr algn="just"/>
            <a:endParaRPr lang="en-GB" b="1" dirty="0"/>
          </a:p>
          <a:p>
            <a:pPr algn="just"/>
            <a:r>
              <a:rPr lang="en-GB" b="1" dirty="0" smtClean="0"/>
              <a:t>Creative </a:t>
            </a:r>
            <a:r>
              <a:rPr lang="en-GB" b="1" dirty="0"/>
              <a:t>and critical thinking: </a:t>
            </a:r>
            <a:endParaRPr lang="en-GB" b="1" dirty="0" smtClean="0"/>
          </a:p>
          <a:p>
            <a:pPr marL="742950" lvl="1" indent="-285750" algn="just">
              <a:buFont typeface="Arial"/>
              <a:buChar char="•"/>
            </a:pPr>
            <a:r>
              <a:rPr lang="en-US" i="1" dirty="0"/>
              <a:t>Questioning and reframing</a:t>
            </a:r>
            <a:r>
              <a:rPr lang="es-ES_tradnl" dirty="0" smtClean="0">
                <a:effectLst/>
              </a:rPr>
              <a:t> 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i="1" dirty="0"/>
              <a:t>Systems thinking</a:t>
            </a:r>
            <a:r>
              <a:rPr lang="es-ES_tradnl" dirty="0" smtClean="0">
                <a:effectLst/>
              </a:rPr>
              <a:t> </a:t>
            </a:r>
          </a:p>
          <a:p>
            <a:pPr marL="742950" lvl="1" indent="-285750" algn="just">
              <a:buFont typeface="Arial"/>
              <a:buChar char="•"/>
            </a:pPr>
            <a:r>
              <a:rPr lang="en-GB" i="1" dirty="0"/>
              <a:t>Connecting topics with experience</a:t>
            </a:r>
            <a:r>
              <a:rPr lang="es-ES_tradnl" dirty="0" smtClean="0">
                <a:effectLst/>
              </a:rPr>
              <a:t> 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i="1" dirty="0"/>
              <a:t>Seeking other points of view</a:t>
            </a:r>
            <a:r>
              <a:rPr lang="es-ES_tradnl" dirty="0" smtClean="0">
                <a:effectLst/>
              </a:rPr>
              <a:t> </a:t>
            </a:r>
          </a:p>
          <a:p>
            <a:pPr algn="just"/>
            <a:endParaRPr lang="en-GB" b="1" dirty="0" smtClean="0"/>
          </a:p>
          <a:p>
            <a:pPr algn="just"/>
            <a:r>
              <a:rPr lang="en-GB" b="1" dirty="0"/>
              <a:t>I</a:t>
            </a:r>
            <a:r>
              <a:rPr lang="en-GB" b="1" dirty="0" smtClean="0"/>
              <a:t>ntegration </a:t>
            </a:r>
            <a:r>
              <a:rPr lang="en-GB" b="1" dirty="0"/>
              <a:t>of ethical issues:</a:t>
            </a:r>
            <a:r>
              <a:rPr lang="en-GB" dirty="0"/>
              <a:t> </a:t>
            </a:r>
            <a:endParaRPr lang="en-GB" dirty="0" smtClean="0"/>
          </a:p>
          <a:p>
            <a:pPr marL="742950" lvl="1" indent="-285750" algn="just">
              <a:buFont typeface="Arial"/>
              <a:buChar char="•"/>
            </a:pPr>
            <a:r>
              <a:rPr lang="en-US" i="1" dirty="0"/>
              <a:t>Understanding of the nature of science</a:t>
            </a:r>
            <a:r>
              <a:rPr lang="es-ES_tradnl" dirty="0" smtClean="0">
                <a:effectLst/>
              </a:rPr>
              <a:t> 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i="1" dirty="0"/>
              <a:t>Social relevance of topics </a:t>
            </a:r>
            <a:r>
              <a:rPr lang="en-US" i="1" dirty="0" smtClean="0"/>
              <a:t>addressed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i="1" dirty="0"/>
              <a:t>Participants acceptance of process/ </a:t>
            </a:r>
            <a:r>
              <a:rPr lang="en-US" i="1" dirty="0" smtClean="0"/>
              <a:t>outcomes</a:t>
            </a:r>
          </a:p>
          <a:p>
            <a:pPr marL="742950" lvl="1" indent="-285750" algn="just">
              <a:buFont typeface="Arial"/>
              <a:buChar char="•"/>
            </a:pPr>
            <a:r>
              <a:rPr lang="en-US" i="1" dirty="0"/>
              <a:t>Connecting scientific topics with values</a:t>
            </a:r>
            <a:r>
              <a:rPr lang="es-ES_tradnl" dirty="0" smtClean="0">
                <a:effectLst/>
              </a:rPr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14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0389" y="577081"/>
            <a:ext cx="7294922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 startAt="3"/>
            </a:pPr>
            <a:r>
              <a:rPr lang="en-GB" sz="2400" dirty="0" smtClean="0"/>
              <a:t>To provide students with transversal competences they will need to succeed in STEM careers or related jobs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1854" y="2097539"/>
            <a:ext cx="4685898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Learning to learn</a:t>
            </a:r>
            <a:r>
              <a:rPr lang="en-GB" b="1" dirty="0" smtClean="0"/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/>
              <a:t> </a:t>
            </a:r>
            <a:r>
              <a:rPr lang="en-GB" i="1" dirty="0"/>
              <a:t>Understanding the value of learning</a:t>
            </a:r>
            <a:r>
              <a:rPr lang="es-ES_tradnl" dirty="0" smtClean="0">
                <a:effectLst/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GB" i="1" dirty="0"/>
              <a:t>Learning autonomy</a:t>
            </a:r>
            <a:r>
              <a:rPr lang="es-ES_tradnl" dirty="0" smtClean="0">
                <a:effectLst/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GB" i="1" dirty="0"/>
              <a:t>Reflective thinking</a:t>
            </a:r>
            <a:r>
              <a:rPr lang="es-ES_tradnl" dirty="0" smtClean="0">
                <a:effectLst/>
              </a:rPr>
              <a:t> </a:t>
            </a:r>
          </a:p>
          <a:p>
            <a:r>
              <a:rPr lang="en-GB" b="1" dirty="0"/>
              <a:t>Social and civic competences:</a:t>
            </a:r>
            <a:r>
              <a:rPr lang="en-GB" dirty="0"/>
              <a:t> </a:t>
            </a:r>
            <a:endParaRPr lang="en-GB" dirty="0" smtClean="0"/>
          </a:p>
          <a:p>
            <a:pPr marL="742950" lvl="1" indent="-285750">
              <a:buFont typeface="Arial"/>
              <a:buChar char="•"/>
            </a:pPr>
            <a:r>
              <a:rPr lang="en-GB" i="1" dirty="0"/>
              <a:t>Communication skills</a:t>
            </a:r>
            <a:r>
              <a:rPr lang="es-ES_tradnl" dirty="0" smtClean="0">
                <a:effectLst/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GB" i="1" dirty="0"/>
              <a:t>Collaborative skills</a:t>
            </a:r>
            <a:r>
              <a:rPr lang="es-ES_tradnl" dirty="0" smtClean="0">
                <a:effectLst/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GB" i="1" dirty="0"/>
              <a:t>Informed and reasoned decision-</a:t>
            </a:r>
            <a:r>
              <a:rPr lang="en-GB" i="1" dirty="0" smtClean="0"/>
              <a:t>making</a:t>
            </a:r>
          </a:p>
          <a:p>
            <a:pPr marL="742950" lvl="1" indent="-285750">
              <a:buFont typeface="Arial"/>
              <a:buChar char="•"/>
            </a:pPr>
            <a:r>
              <a:rPr lang="en-GB" i="1" dirty="0"/>
              <a:t>Ability to resolve conflicts</a:t>
            </a:r>
            <a:r>
              <a:rPr lang="es-ES_tradnl" dirty="0" smtClean="0">
                <a:effectLst/>
              </a:rPr>
              <a:t> </a:t>
            </a:r>
          </a:p>
          <a:p>
            <a:r>
              <a:rPr lang="es-ES_tradnl" dirty="0" smtClean="0">
                <a:effectLst/>
              </a:rPr>
              <a:t> </a:t>
            </a:r>
            <a:r>
              <a:rPr lang="en-GB" b="1" dirty="0"/>
              <a:t>Sense of initiative and </a:t>
            </a:r>
            <a:r>
              <a:rPr lang="en-GB" b="1" dirty="0" smtClean="0"/>
              <a:t>entrepreneurship</a:t>
            </a:r>
            <a:r>
              <a:rPr lang="es-ES_tradnl" dirty="0" smtClean="0"/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GB" i="1" dirty="0"/>
              <a:t>Entrepreneurship</a:t>
            </a:r>
            <a:r>
              <a:rPr lang="es-ES_tradnl" dirty="0" smtClean="0">
                <a:effectLst/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GB" i="1" dirty="0"/>
              <a:t>Self-confidence and esteem</a:t>
            </a:r>
            <a:r>
              <a:rPr lang="es-ES_tradnl" dirty="0" smtClean="0">
                <a:effectLst/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GB" i="1" dirty="0"/>
              <a:t>Ability to plan and manage projects</a:t>
            </a:r>
            <a:r>
              <a:rPr lang="es-ES_tradnl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521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6230" y="457486"/>
            <a:ext cx="7745595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 smtClean="0"/>
              <a:t>4.- To create direct interaction between students, teachers, early career researchers (ECR) and professional science communicators (</a:t>
            </a:r>
            <a:r>
              <a:rPr lang="en-GB" sz="2400" dirty="0" err="1" smtClean="0"/>
              <a:t>SciCom</a:t>
            </a:r>
            <a:r>
              <a:rPr lang="en-GB" sz="2400" dirty="0" smtClean="0"/>
              <a:t>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6230" y="1783033"/>
            <a:ext cx="78950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Consensus on expectations about:</a:t>
            </a:r>
          </a:p>
          <a:p>
            <a:r>
              <a:rPr lang="en-US" b="1" dirty="0" smtClean="0"/>
              <a:t>Role of ECRs</a:t>
            </a:r>
          </a:p>
          <a:p>
            <a:r>
              <a:rPr lang="en-US" u="sng" dirty="0" smtClean="0"/>
              <a:t>Instructions in 1</a:t>
            </a:r>
            <a:r>
              <a:rPr lang="en-US" u="sng" baseline="30000" dirty="0" smtClean="0"/>
              <a:t>st</a:t>
            </a:r>
            <a:r>
              <a:rPr lang="en-US" u="sng" dirty="0" smtClean="0"/>
              <a:t> Round: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UNESCO meeting: “</a:t>
            </a:r>
            <a:r>
              <a:rPr lang="en-US" dirty="0" err="1" smtClean="0"/>
              <a:t>UoB</a:t>
            </a:r>
            <a:r>
              <a:rPr lang="en-US" dirty="0" smtClean="0"/>
              <a:t>, AJA and UAB agreed that ECR must be present but not facilitate PW activities. ECR can not have a lead role because it is not their responsibility and they lack the skills to do it”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“ECRs shouldn’t be assigned  to a PW and they shouldn´t personalize them, that’s the role of the performers”</a:t>
            </a:r>
          </a:p>
          <a:p>
            <a:endParaRPr lang="en-US" u="sng" dirty="0" smtClean="0"/>
          </a:p>
          <a:p>
            <a:r>
              <a:rPr lang="en-US" u="sng" dirty="0" smtClean="0"/>
              <a:t>Concerns after 1</a:t>
            </a:r>
            <a:r>
              <a:rPr lang="en-US" u="sng" baseline="30000" dirty="0" smtClean="0"/>
              <a:t>st</a:t>
            </a:r>
            <a:r>
              <a:rPr lang="en-US" u="sng" dirty="0" smtClean="0"/>
              <a:t> Round: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Concerns in France : “No room for ECRs to take initiative, responsibilities to implement things” “They could not contribute as ECR with their specific field of research”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Concerns </a:t>
            </a:r>
            <a:r>
              <a:rPr lang="en-US" dirty="0"/>
              <a:t>in UK: detailed guidance documents (e.g. PW2_Critical_Thinking.docx, 03_PW3_Gender_5.docx</a:t>
            </a:r>
            <a:r>
              <a:rPr lang="en-US" dirty="0" smtClean="0"/>
              <a:t>, 04_PW4_Arts_Science.docx</a:t>
            </a:r>
            <a:r>
              <a:rPr lang="en-US" dirty="0"/>
              <a:t>) put in place constraints that mean the nature of the </a:t>
            </a:r>
            <a:r>
              <a:rPr lang="en-US" dirty="0" smtClean="0"/>
              <a:t>interaction between </a:t>
            </a:r>
            <a:r>
              <a:rPr lang="en-US" dirty="0"/>
              <a:t>the school students and early career researchers is limited;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61259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67104" y="110361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Consensus on expectations about:</a:t>
            </a:r>
          </a:p>
          <a:p>
            <a:r>
              <a:rPr lang="en-US" b="1" dirty="0"/>
              <a:t>Role of </a:t>
            </a:r>
            <a:r>
              <a:rPr lang="en-US" b="1" dirty="0" smtClean="0"/>
              <a:t>ECRs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5" name="4 Rectángulo"/>
          <p:cNvSpPr/>
          <p:nvPr/>
        </p:nvSpPr>
        <p:spPr>
          <a:xfrm>
            <a:off x="867104" y="438072"/>
            <a:ext cx="4341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Open Discussion &amp; consortium agreements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1913783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1070</Words>
  <Application>Microsoft Office PowerPoint</Application>
  <PresentationFormat>Presentación en pantalla (4:3)</PresentationFormat>
  <Paragraphs>156</Paragraphs>
  <Slides>12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Schedule proposal  (to be adapted with partners’ inputs)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Oriol Marimon</dc:creator>
  <cp:lastModifiedBy>Marina Di Masso</cp:lastModifiedBy>
  <cp:revision>34</cp:revision>
  <dcterms:created xsi:type="dcterms:W3CDTF">2017-04-05T19:47:50Z</dcterms:created>
  <dcterms:modified xsi:type="dcterms:W3CDTF">2017-04-27T08:51:55Z</dcterms:modified>
</cp:coreProperties>
</file>