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9" autoAdjust="0"/>
    <p:restoredTop sz="94660"/>
  </p:normalViewPr>
  <p:slideViewPr>
    <p:cSldViewPr snapToGrid="0">
      <p:cViewPr>
        <p:scale>
          <a:sx n="90" d="100"/>
          <a:sy n="90" d="100"/>
        </p:scale>
        <p:origin x="-72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7545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59240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20894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39261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42556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0543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26806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9958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305114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4296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147264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CA70-8F67-468C-B40E-16E9F3A9E8DC}" type="datetimeFigureOut">
              <a:rPr lang="ca-ES" smtClean="0"/>
              <a:pPr/>
              <a:t>22/11/2016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661E-C9D0-4BEB-88D4-558EC3E4C174}" type="slidenum">
              <a:rPr lang="ca-ES" smtClean="0"/>
              <a:pPr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8885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7213" y="190183"/>
            <a:ext cx="2069592" cy="925919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572540" y="6516198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solidFill>
                  <a:srgbClr val="002060"/>
                </a:solidFill>
              </a:rPr>
              <a:t>· PERFORM </a:t>
            </a:r>
            <a:r>
              <a:rPr lang="ca-ES" sz="1400" dirty="0" err="1" smtClean="0">
                <a:solidFill>
                  <a:srgbClr val="002060"/>
                </a:solidFill>
              </a:rPr>
              <a:t>Consortium</a:t>
            </a:r>
            <a:r>
              <a:rPr lang="ca-ES" sz="1400" dirty="0" smtClean="0">
                <a:solidFill>
                  <a:srgbClr val="002060"/>
                </a:solidFill>
              </a:rPr>
              <a:t> Meeting. Paris, </a:t>
            </a:r>
            <a:r>
              <a:rPr lang="ca-ES" sz="1400" dirty="0" err="1" smtClean="0">
                <a:solidFill>
                  <a:srgbClr val="002060"/>
                </a:solidFill>
              </a:rPr>
              <a:t>November</a:t>
            </a:r>
            <a:r>
              <a:rPr lang="ca-ES" sz="1400" dirty="0" smtClean="0">
                <a:solidFill>
                  <a:srgbClr val="002060"/>
                </a:solidFill>
              </a:rPr>
              <a:t> 9th, 2016 ·</a:t>
            </a:r>
            <a:endParaRPr lang="ca-ES" sz="1400" dirty="0">
              <a:solidFill>
                <a:srgbClr val="002060"/>
              </a:solidFill>
            </a:endParaRPr>
          </a:p>
        </p:txBody>
      </p:sp>
      <p:sp>
        <p:nvSpPr>
          <p:cNvPr id="7" name="QuadreDeText 6"/>
          <p:cNvSpPr txBox="1"/>
          <p:nvPr/>
        </p:nvSpPr>
        <p:spPr>
          <a:xfrm>
            <a:off x="3727765" y="266193"/>
            <a:ext cx="3878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dirty="0" smtClean="0"/>
              <a:t>WP5 - UNESCO</a:t>
            </a:r>
          </a:p>
          <a:p>
            <a:r>
              <a:rPr lang="ca-ES" dirty="0" err="1" smtClean="0"/>
              <a:t>Main</a:t>
            </a:r>
            <a:r>
              <a:rPr lang="ca-ES" dirty="0" smtClean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 smtClean="0"/>
              <a:t>conducted</a:t>
            </a:r>
            <a:r>
              <a:rPr lang="ca-ES" dirty="0" smtClean="0"/>
              <a:t> </a:t>
            </a:r>
            <a:endParaRPr lang="ca-E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008" y="0"/>
            <a:ext cx="1684448" cy="130628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671054" y="1106517"/>
            <a:ext cx="5763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fr-FR" b="1" dirty="0" smtClean="0">
                <a:cs typeface="Arial" panose="020B0604020202020204" pitchFamily="34" charset="0"/>
              </a:rPr>
              <a:t>Policy </a:t>
            </a:r>
            <a:r>
              <a:rPr lang="en-US" altLang="fr-FR" b="1" dirty="0">
                <a:cs typeface="Arial" panose="020B0604020202020204" pitchFamily="34" charset="0"/>
              </a:rPr>
              <a:t>impact </a:t>
            </a:r>
            <a:r>
              <a:rPr lang="en-US" altLang="fr-FR" b="1" dirty="0" smtClean="0">
                <a:cs typeface="Arial" panose="020B0604020202020204" pitchFamily="34" charset="0"/>
              </a:rPr>
              <a:t>and Sustainability Plan of </a:t>
            </a:r>
            <a:r>
              <a:rPr lang="en-US" altLang="fr-FR" b="1" dirty="0">
                <a:cs typeface="Arial" panose="020B0604020202020204" pitchFamily="34" charset="0"/>
              </a:rPr>
              <a:t>PERFORM</a:t>
            </a:r>
            <a:endParaRPr lang="fr-FR" dirty="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1382233" y="2530550"/>
            <a:ext cx="4284920" cy="928894"/>
          </a:xfrm>
          <a:prstGeom prst="homePlate">
            <a:avLst>
              <a:gd name="adj" fmla="val 33709"/>
            </a:avLst>
          </a:prstGeom>
          <a:solidFill>
            <a:srgbClr val="E8EEF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marR="0" lvl="0" indent="0" defTabSz="584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3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sym typeface="Helvetica Light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211114" y="1997651"/>
            <a:ext cx="5382865" cy="4148208"/>
          </a:xfrm>
          <a:prstGeom prst="rect">
            <a:avLst/>
          </a:prstGeom>
          <a:noFill/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marR="0" lvl="0" indent="0" defTabSz="584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3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sym typeface="Helvetica Light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gray">
          <a:xfrm>
            <a:off x="1382233" y="2994996"/>
            <a:ext cx="4380614" cy="32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marR="0" lvl="0" indent="0" defTabSz="58420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30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fr-FR" alt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>Policy Impact &amp; </a:t>
            </a:r>
            <a:r>
              <a:rPr kumimoji="0" lang="en-US" altLang="fr-FR" sz="24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>Sustainability</a:t>
            </a:r>
            <a:r>
              <a:rPr kumimoji="0" lang="fr-FR" alt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> of PERFORM</a:t>
            </a:r>
            <a:r>
              <a:rPr kumimoji="0" lang="fr-FR" alt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/>
            </a:r>
            <a:br>
              <a:rPr kumimoji="0" lang="fr-FR" alt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</a:br>
            <a:endParaRPr kumimoji="0" lang="en-US" altLang="fr-FR" sz="2200" b="1" i="0" u="none" strike="noStrike" kern="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Helvetica Light" charset="0"/>
              <a:ea typeface="MS PGothic" panose="020B0600070205080204" pitchFamily="34" charset="-128"/>
              <a:sym typeface="Helvetica Light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1430080" y="4629617"/>
            <a:ext cx="4284920" cy="928894"/>
          </a:xfrm>
          <a:prstGeom prst="homePlate">
            <a:avLst>
              <a:gd name="adj" fmla="val 33709"/>
            </a:avLst>
          </a:prstGeom>
          <a:solidFill>
            <a:srgbClr val="E8EEF7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marR="0" lvl="0" indent="0" defTabSz="5842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3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sym typeface="Helvetica Light" charset="0"/>
            </a:endParaRPr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gray">
          <a:xfrm>
            <a:off x="1382233" y="5086524"/>
            <a:ext cx="4380614" cy="32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marR="0" lvl="0" indent="0" defTabSz="584200" eaLnBrk="1" fontAlgn="base" latinLnBrk="0" hangingPunct="1">
              <a:lnSpc>
                <a:spcPct val="100000"/>
              </a:lnSpc>
              <a:spcBef>
                <a:spcPct val="100000"/>
              </a:spcBef>
              <a:spcAft>
                <a:spcPct val="300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fr-FR" sz="24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>Sustainability</a:t>
            </a:r>
            <a:r>
              <a:rPr kumimoji="0" lang="fr-FR" alt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> Plan</a:t>
            </a:r>
            <a:r>
              <a:rPr kumimoji="0" lang="fr-FR" alt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  <a:t/>
            </a:r>
            <a:br>
              <a:rPr kumimoji="0" lang="fr-FR" altLang="fr-FR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aramond" panose="02020404030301010803" pitchFamily="18" charset="0"/>
                <a:ea typeface="MS PGothic" panose="020B0600070205080204" pitchFamily="34" charset="-128"/>
                <a:cs typeface="Arial" panose="020B0604020202020204" pitchFamily="34" charset="0"/>
                <a:sym typeface="Helvetica Light" charset="0"/>
              </a:rPr>
            </a:br>
            <a:endParaRPr kumimoji="0" lang="en-US" altLang="fr-FR" sz="2200" b="1" i="0" u="none" strike="noStrike" kern="0" cap="none" spc="0" normalizeH="0" baseline="0" noProof="0" dirty="0" smtClean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Helvetica Light" charset="0"/>
              <a:ea typeface="MS PGothic" panose="020B0600070205080204" pitchFamily="34" charset="-128"/>
              <a:sym typeface="Helvetica Light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gray">
          <a:xfrm>
            <a:off x="6394801" y="2220315"/>
            <a:ext cx="5199178" cy="170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marL="0" indent="0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In order to promote PERFORM and ensure its legacy beyond 2018  UNESCO has participated to a series of meeting and events,</a:t>
            </a:r>
          </a:p>
          <a:p>
            <a:pPr marL="400050" lvl="1" indent="0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defRPr/>
            </a:pPr>
            <a:endParaRPr lang="en-US" altLang="fr-FR" sz="300" b="1" dirty="0" smtClean="0">
              <a:solidFill>
                <a:srgbClr val="0070C0"/>
              </a:solidFill>
              <a:latin typeface="Garamond" panose="02020404030301010803" pitchFamily="18" charset="0"/>
              <a:cs typeface="Calibri" charset="0"/>
            </a:endParaRPr>
          </a:p>
          <a:p>
            <a:pPr lvl="1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Washington (May 2016)</a:t>
            </a:r>
          </a:p>
          <a:p>
            <a:pPr lvl="2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Ø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World Bank</a:t>
            </a:r>
          </a:p>
          <a:p>
            <a:pPr lvl="2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Ø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Inter American Development Bank</a:t>
            </a:r>
          </a:p>
          <a:p>
            <a:pPr lvl="1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300" b="1" dirty="0" smtClean="0">
              <a:latin typeface="Garamond" panose="02020404030301010803" pitchFamily="18" charset="0"/>
              <a:cs typeface="Calibri" charset="0"/>
            </a:endParaRPr>
          </a:p>
          <a:p>
            <a:pPr lvl="1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ESOF 2016 (July 2016)</a:t>
            </a: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3200" dirty="0" smtClean="0">
              <a:latin typeface="Calibri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gray">
          <a:xfrm>
            <a:off x="6910918" y="4808058"/>
            <a:ext cx="4499639" cy="120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MS PGothic" panose="020B0600070205080204" pitchFamily="34" charset="-128"/>
                <a:sym typeface="Helvetica Light" charset="0"/>
              </a:defRPr>
            </a:lvl9pPr>
          </a:lstStyle>
          <a:p>
            <a:pPr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MS2 has been uploaded in June on the PP</a:t>
            </a:r>
          </a:p>
          <a:p>
            <a:pPr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300" b="1" dirty="0" smtClean="0">
              <a:latin typeface="Garamond" panose="02020404030301010803" pitchFamily="18" charset="0"/>
              <a:cs typeface="Calibri" charset="0"/>
            </a:endParaRPr>
          </a:p>
          <a:p>
            <a:pPr lvl="1" algn="just" defTabSz="584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5A4FC"/>
              </a:buClr>
              <a:buFont typeface="Wingdings" panose="05000000000000000000" pitchFamily="2" charset="2"/>
              <a:buChar char="Ø"/>
              <a:defRPr/>
            </a:pPr>
            <a:r>
              <a:rPr lang="en-US" altLang="fr-FR" sz="1400" b="1" dirty="0" smtClean="0">
                <a:latin typeface="Garamond" panose="02020404030301010803" pitchFamily="18" charset="0"/>
                <a:cs typeface="Calibri" charset="0"/>
              </a:rPr>
              <a:t>Description of the Sustainability Plan </a:t>
            </a: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fr-FR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buFont typeface="Wingdings" panose="05000000000000000000" pitchFamily="2" charset="2"/>
              <a:buChar char="q"/>
              <a:defRPr/>
            </a:pPr>
            <a:endParaRPr lang="en-US" altLang="fr-FR" sz="2000" b="1" dirty="0" smtClean="0">
              <a:latin typeface="Garamond" panose="02020404030301010803" pitchFamily="18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3200" dirty="0" smtClean="0">
              <a:latin typeface="Calibri" charset="0"/>
              <a:cs typeface="Calibri" charset="0"/>
            </a:endParaRPr>
          </a:p>
          <a:p>
            <a:pPr marL="0" indent="0" defTabSz="584200" fontAlgn="base">
              <a:lnSpc>
                <a:spcPct val="80000"/>
              </a:lnSpc>
              <a:spcBef>
                <a:spcPct val="100000"/>
              </a:spcBef>
              <a:spcAft>
                <a:spcPct val="30000"/>
              </a:spcAft>
              <a:buClr>
                <a:srgbClr val="45A4FC"/>
              </a:buClr>
              <a:defRPr/>
            </a:pPr>
            <a:endParaRPr lang="fr-FR" altLang="fr-FR" sz="1500" b="1" dirty="0" smtClean="0">
              <a:latin typeface="Arial" panose="020B0604020202020204" pitchFamily="34" charset="0"/>
              <a:cs typeface="Calibri" charset="0"/>
            </a:endParaRPr>
          </a:p>
        </p:txBody>
      </p:sp>
      <p:grpSp>
        <p:nvGrpSpPr>
          <p:cNvPr id="17" name="Group 23"/>
          <p:cNvGrpSpPr>
            <a:grpSpLocks/>
          </p:cNvGrpSpPr>
          <p:nvPr/>
        </p:nvGrpSpPr>
        <p:grpSpPr bwMode="auto">
          <a:xfrm>
            <a:off x="6163268" y="1997651"/>
            <a:ext cx="749300" cy="722312"/>
            <a:chOff x="3225" y="890"/>
            <a:chExt cx="227" cy="227"/>
          </a:xfrm>
        </p:grpSpPr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3243" y="890"/>
              <a:ext cx="0" cy="227"/>
            </a:xfrm>
            <a:prstGeom prst="line">
              <a:avLst/>
            </a:prstGeom>
            <a:noFill/>
            <a:ln w="57150">
              <a:solidFill>
                <a:srgbClr val="0365C0">
                  <a:lumMod val="75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584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1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anose="020B0600070205080204" pitchFamily="34" charset="-128"/>
                <a:sym typeface="Helvetica Light" charset="0"/>
              </a:endParaRP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 rot="-5400000">
              <a:off x="3338" y="777"/>
              <a:ext cx="0" cy="227"/>
            </a:xfrm>
            <a:prstGeom prst="line">
              <a:avLst/>
            </a:prstGeom>
            <a:noFill/>
            <a:ln w="57150">
              <a:solidFill>
                <a:srgbClr val="0365C0">
                  <a:lumMod val="75000"/>
                </a:srgb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5842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41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S PGothic" panose="020B0600070205080204" pitchFamily="34" charset="-128"/>
                <a:sym typeface="Helvetica Light" charset="0"/>
              </a:endParaRPr>
            </a:p>
          </p:txBody>
        </p:sp>
      </p:grpSp>
      <p:grpSp>
        <p:nvGrpSpPr>
          <p:cNvPr id="20" name="Group 23"/>
          <p:cNvGrpSpPr>
            <a:grpSpLocks/>
          </p:cNvGrpSpPr>
          <p:nvPr/>
        </p:nvGrpSpPr>
        <p:grpSpPr bwMode="auto">
          <a:xfrm rot="10800000">
            <a:off x="10928727" y="5423546"/>
            <a:ext cx="749300" cy="722313"/>
            <a:chOff x="3225" y="890"/>
            <a:chExt cx="227" cy="227"/>
          </a:xfrm>
        </p:grpSpPr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3243" y="890"/>
              <a:ext cx="0" cy="227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413">
                <a:latin typeface="Times New Roman" pitchFamily="18" charset="0"/>
              </a:endParaRPr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 rot="-5400000">
              <a:off x="3339" y="777"/>
              <a:ext cx="0" cy="227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413">
                <a:latin typeface="Times New Roman" pitchFamily="18" charset="0"/>
              </a:endParaRPr>
            </a:p>
          </p:txBody>
        </p:sp>
      </p:grp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8404826" y="1754236"/>
            <a:ext cx="1322387" cy="398462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ctr" defTabSz="584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91" b="1" i="0" u="none" strike="noStrike" kern="0" cap="none" spc="0" normalizeH="0" baseline="0" noProof="0" dirty="0">
                <a:ln>
                  <a:noFill/>
                </a:ln>
                <a:solidFill>
                  <a:srgbClr val="53585F">
                    <a:lumMod val="60000"/>
                    <a:lumOff val="40000"/>
                  </a:srgbClr>
                </a:solidFill>
                <a:effectLst/>
                <a:uLnTx/>
                <a:uFillTx/>
                <a:latin typeface="Helvetica Light" charset="0"/>
                <a:ea typeface="MS PGothic" panose="020B0600070205080204" pitchFamily="34" charset="-128"/>
                <a:sym typeface="Helvetica Light" charset="0"/>
              </a:rPr>
              <a:t>Details </a:t>
            </a:r>
            <a:r>
              <a:rPr kumimoji="0" lang="en-US" sz="1707" b="1" i="0" u="none" strike="noStrike" kern="0" cap="none" spc="0" normalizeH="0" baseline="0" noProof="0" dirty="0">
                <a:ln>
                  <a:noFill/>
                </a:ln>
                <a:solidFill>
                  <a:srgbClr val="53585F">
                    <a:lumMod val="60000"/>
                    <a:lumOff val="40000"/>
                  </a:srgbClr>
                </a:solidFill>
                <a:effectLst/>
                <a:uLnTx/>
                <a:uFillTx/>
                <a:latin typeface="Helvetica Light" charset="0"/>
                <a:ea typeface="MS PGothic" panose="020B0600070205080204" pitchFamily="34" charset="-128"/>
                <a:sym typeface="Helvetica Light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27213" y="190183"/>
            <a:ext cx="2069592" cy="925919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2637767" y="653895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solidFill>
                  <a:srgbClr val="002060"/>
                </a:solidFill>
              </a:rPr>
              <a:t>· PERFORM </a:t>
            </a:r>
            <a:r>
              <a:rPr lang="ca-ES" sz="1400" dirty="0" err="1" smtClean="0">
                <a:solidFill>
                  <a:srgbClr val="002060"/>
                </a:solidFill>
              </a:rPr>
              <a:t>Consortium</a:t>
            </a:r>
            <a:r>
              <a:rPr lang="ca-ES" sz="1400" dirty="0" smtClean="0">
                <a:solidFill>
                  <a:srgbClr val="002060"/>
                </a:solidFill>
              </a:rPr>
              <a:t> Meeting. Paris, </a:t>
            </a:r>
            <a:r>
              <a:rPr lang="ca-ES" sz="1400" dirty="0" err="1" smtClean="0">
                <a:solidFill>
                  <a:srgbClr val="002060"/>
                </a:solidFill>
              </a:rPr>
              <a:t>November</a:t>
            </a:r>
            <a:r>
              <a:rPr lang="ca-ES" sz="1400" dirty="0" smtClean="0">
                <a:solidFill>
                  <a:srgbClr val="002060"/>
                </a:solidFill>
              </a:rPr>
              <a:t> 9th, 2016 ·</a:t>
            </a:r>
            <a:endParaRPr lang="ca-ES" sz="14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008" y="0"/>
            <a:ext cx="1684448" cy="130628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419757" y="299199"/>
            <a:ext cx="38086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solidFill>
                  <a:srgbClr val="CC0099"/>
                </a:solidFill>
              </a:rPr>
              <a:t>WP5 - UNESCO</a:t>
            </a:r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Next </a:t>
            </a:r>
            <a:r>
              <a:rPr lang="en-US" sz="2000" b="1" dirty="0">
                <a:solidFill>
                  <a:srgbClr val="CC0099"/>
                </a:solidFill>
              </a:rPr>
              <a:t>activities until Month18</a:t>
            </a:r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78232" y="1085173"/>
            <a:ext cx="7602538" cy="3431709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marL="85725" indent="-85725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990600" indent="-192088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00" b="1" kern="0" dirty="0" smtClean="0">
              <a:latin typeface="Garamond" panose="02020404030301010803" pitchFamily="18" charset="0"/>
            </a:endParaRPr>
          </a:p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kern="0" dirty="0" smtClean="0">
                <a:latin typeface="Garamond" panose="02020404030301010803" pitchFamily="18" charset="0"/>
              </a:rPr>
              <a:t>           </a:t>
            </a:r>
            <a:r>
              <a:rPr lang="en-US" sz="2400" b="1" dirty="0" smtClean="0">
                <a:latin typeface="Garamond" panose="02020404030301010803" pitchFamily="18" charset="0"/>
              </a:rPr>
              <a:t>Deliverable n°5 – Sustainability Plan</a:t>
            </a:r>
            <a:endParaRPr lang="en-US" sz="2400" b="1" kern="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Final draft</a:t>
            </a:r>
            <a:r>
              <a:rPr lang="en-US" sz="1800" dirty="0">
                <a:latin typeface="Garamond" panose="02020404030301010803" pitchFamily="18" charset="0"/>
              </a:rPr>
              <a:t> – </a:t>
            </a:r>
            <a:r>
              <a:rPr lang="en-US" sz="1800" dirty="0" smtClean="0">
                <a:latin typeface="Garamond" panose="02020404030301010803" pitchFamily="18" charset="0"/>
              </a:rPr>
              <a:t>10/01/2017</a:t>
            </a:r>
          </a:p>
          <a:p>
            <a:pPr marL="1865312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90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 Peer review – 3 Weeks (EUSEA)</a:t>
            </a:r>
          </a:p>
          <a:p>
            <a:pPr marL="1865312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900" kern="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kern="0" dirty="0" smtClean="0">
                <a:latin typeface="Garamond" panose="02020404030301010803" pitchFamily="18" charset="0"/>
              </a:rPr>
              <a:t>Upload on PP – 31/01/2017</a:t>
            </a:r>
            <a:endParaRPr lang="en-US" kern="0" dirty="0" smtClean="0">
              <a:latin typeface="Garamond" panose="02020404030301010803" pitchFamily="18" charset="0"/>
            </a:endParaRPr>
          </a:p>
          <a:p>
            <a:pPr marL="1865312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r>
              <a:rPr lang="en-US" kern="0" dirty="0" smtClean="0">
                <a:latin typeface="Garamond" panose="02020404030301010803" pitchFamily="18" charset="0"/>
              </a:rPr>
              <a:t> </a:t>
            </a:r>
          </a:p>
          <a:p>
            <a:pPr lvl="1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endParaRPr lang="en-US" kern="0" dirty="0" smtClean="0">
              <a:latin typeface="Garamond" panose="02020404030301010803" pitchFamily="18" charset="0"/>
            </a:endParaRPr>
          </a:p>
          <a:p>
            <a:pPr marL="798512" lvl="1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kern="0" dirty="0" smtClean="0">
              <a:latin typeface="Garamond" panose="02020404030301010803" pitchFamily="18" charset="0"/>
            </a:endParaRPr>
          </a:p>
          <a:p>
            <a:pPr marL="798512" lvl="1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3200" kern="0" dirty="0" smtClean="0">
              <a:latin typeface="Garamond" panose="02020404030301010803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978232" y="3036485"/>
            <a:ext cx="6470650" cy="169277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marL="85725" indent="-85725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990600" indent="-192088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kern="0" dirty="0" smtClean="0">
              <a:latin typeface="Garamond" panose="02020404030301010803" pitchFamily="18" charset="0"/>
            </a:endParaRPr>
          </a:p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kern="0" dirty="0" smtClean="0">
                <a:latin typeface="Garamond" panose="02020404030301010803" pitchFamily="18" charset="0"/>
              </a:rPr>
              <a:t>           </a:t>
            </a:r>
            <a:r>
              <a:rPr lang="en-US" sz="2400" b="1" dirty="0" smtClean="0">
                <a:latin typeface="Garamond" panose="02020404030301010803" pitchFamily="18" charset="0"/>
              </a:rPr>
              <a:t>Policy Briefs</a:t>
            </a:r>
            <a:endParaRPr lang="en-US" sz="3600" b="1" kern="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UNESCO will start working on the first policy brief (February/march 2017)</a:t>
            </a:r>
            <a:endParaRPr lang="en-US" sz="900" dirty="0" smtClean="0">
              <a:latin typeface="Garamond" panose="02020404030301010803" pitchFamily="18" charset="0"/>
            </a:endParaRPr>
          </a:p>
          <a:p>
            <a:pPr marL="1828800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900" dirty="0" smtClean="0">
              <a:latin typeface="Garamond" panose="02020404030301010803" pitchFamily="18" charset="0"/>
            </a:endParaRPr>
          </a:p>
        </p:txBody>
      </p:sp>
      <p:sp>
        <p:nvSpPr>
          <p:cNvPr id="11" name="Oval 181"/>
          <p:cNvSpPr>
            <a:spLocks noChangeArrowheads="1"/>
          </p:cNvSpPr>
          <p:nvPr/>
        </p:nvSpPr>
        <p:spPr bwMode="auto">
          <a:xfrm>
            <a:off x="1818702" y="1364454"/>
            <a:ext cx="512763" cy="520700"/>
          </a:xfrm>
          <a:prstGeom prst="ellipse">
            <a:avLst/>
          </a:prstGeom>
          <a:solidFill>
            <a:srgbClr val="6E6E87"/>
          </a:solidFill>
          <a:ln>
            <a:noFill/>
          </a:ln>
          <a:ex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b="1" kern="0" dirty="0">
                <a:solidFill>
                  <a:srgbClr val="FF0000"/>
                </a:solidFill>
                <a:latin typeface="Garamond" panose="02020404030301010803" pitchFamily="18" charset="0"/>
                <a:cs typeface="Arial" charset="0"/>
              </a:rPr>
              <a:t>1</a:t>
            </a:r>
          </a:p>
        </p:txBody>
      </p:sp>
      <p:sp>
        <p:nvSpPr>
          <p:cNvPr id="12" name="Oval 181"/>
          <p:cNvSpPr>
            <a:spLocks noChangeArrowheads="1"/>
          </p:cNvSpPr>
          <p:nvPr/>
        </p:nvSpPr>
        <p:spPr bwMode="auto">
          <a:xfrm>
            <a:off x="1818702" y="3497082"/>
            <a:ext cx="512763" cy="520700"/>
          </a:xfrm>
          <a:prstGeom prst="ellipse">
            <a:avLst/>
          </a:prstGeom>
          <a:solidFill>
            <a:srgbClr val="6E6E87"/>
          </a:solidFill>
          <a:ln>
            <a:noFill/>
          </a:ln>
          <a:ex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800" b="1" kern="0" dirty="0">
                <a:solidFill>
                  <a:srgbClr val="FF0000"/>
                </a:solidFill>
                <a:latin typeface="Garamond" panose="02020404030301010803" pitchFamily="18" charset="0"/>
                <a:cs typeface="Arial" charset="0"/>
              </a:rPr>
              <a:t>2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7470" y="4593447"/>
            <a:ext cx="6470650" cy="183127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marL="85725" indent="-85725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990600" indent="-192088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1430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6002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057400" indent="-228600" algn="ctr" eaLnBrk="0" hangingPunct="0"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b="1" kern="0" dirty="0" smtClean="0">
              <a:latin typeface="Garamond" panose="02020404030301010803" pitchFamily="18" charset="0"/>
            </a:endParaRPr>
          </a:p>
          <a:p>
            <a:pPr marL="0" indent="0"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kern="0" dirty="0" smtClean="0">
                <a:latin typeface="Garamond" panose="02020404030301010803" pitchFamily="18" charset="0"/>
              </a:rPr>
              <a:t>           </a:t>
            </a:r>
            <a:r>
              <a:rPr lang="en-US" sz="2400" b="1" dirty="0" smtClean="0">
                <a:latin typeface="Garamond" panose="02020404030301010803" pitchFamily="18" charset="0"/>
              </a:rPr>
              <a:t>Upcoming Major Events</a:t>
            </a:r>
            <a:endParaRPr lang="en-US" sz="3600" b="1" kern="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Preparation of the Final Meeting with EUSEA</a:t>
            </a:r>
          </a:p>
          <a:p>
            <a:pPr marL="1865312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900" dirty="0" smtClean="0">
              <a:latin typeface="Garamond" panose="02020404030301010803" pitchFamily="18" charset="0"/>
            </a:endParaRPr>
          </a:p>
          <a:p>
            <a:pPr lvl="4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buFont typeface="Webdings" pitchFamily="18" charset="2"/>
              <a:buChar char="4"/>
              <a:defRPr/>
            </a:pPr>
            <a:r>
              <a:rPr lang="en-US" sz="1800" dirty="0" smtClean="0">
                <a:latin typeface="Garamond" panose="02020404030301010803" pitchFamily="18" charset="0"/>
              </a:rPr>
              <a:t>Preparation of World Science Forum 2017</a:t>
            </a:r>
          </a:p>
          <a:p>
            <a:pPr marL="1828800" lvl="4" indent="0"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0028"/>
              </a:buClr>
              <a:defRPr/>
            </a:pPr>
            <a:endParaRPr lang="en-US" sz="900" dirty="0" smtClean="0">
              <a:latin typeface="Garamond" panose="02020404030301010803" pitchFamily="18" charset="0"/>
            </a:endParaRPr>
          </a:p>
        </p:txBody>
      </p:sp>
      <p:sp>
        <p:nvSpPr>
          <p:cNvPr id="14" name="Oval 181"/>
          <p:cNvSpPr>
            <a:spLocks noChangeArrowheads="1"/>
          </p:cNvSpPr>
          <p:nvPr/>
        </p:nvSpPr>
        <p:spPr bwMode="auto">
          <a:xfrm>
            <a:off x="1818702" y="5035194"/>
            <a:ext cx="512763" cy="520700"/>
          </a:xfrm>
          <a:prstGeom prst="ellipse">
            <a:avLst/>
          </a:prstGeom>
          <a:solidFill>
            <a:srgbClr val="6E6E87"/>
          </a:solidFill>
          <a:ln>
            <a:noFill/>
          </a:ln>
          <a:extLst/>
        </p:spPr>
        <p:txBody>
          <a:bodyPr wrap="none" anchor="ctr"/>
          <a:lstStyle/>
          <a:p>
            <a:pPr algn="ctr" defTabSz="584200">
              <a:defRPr/>
            </a:pPr>
            <a:r>
              <a:rPr lang="fr-FR" b="1" kern="0" dirty="0">
                <a:solidFill>
                  <a:srgbClr val="FF0000"/>
                </a:solidFill>
                <a:latin typeface="Garamond" panose="02020404030301010803" pitchFamily="18" charset="0"/>
                <a:ea typeface="MS PGothic" panose="020B0600070205080204" pitchFamily="34" charset="-128"/>
                <a:cs typeface="Arial" charset="0"/>
                <a:sym typeface="Helvetica Light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xmlns="" val="30475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167</Words>
  <Application>Microsoft Office PowerPoint</Application>
  <PresentationFormat>Personalizado</PresentationFormat>
  <Paragraphs>57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l'Office</vt:lpstr>
      <vt:lpstr>Diapositiva 1</vt:lpstr>
      <vt:lpstr>Diapositiva 2</vt:lpstr>
    </vt:vector>
  </TitlesOfParts>
  <Company>UOC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</cp:lastModifiedBy>
  <cp:revision>22</cp:revision>
  <dcterms:created xsi:type="dcterms:W3CDTF">2016-10-05T10:27:34Z</dcterms:created>
  <dcterms:modified xsi:type="dcterms:W3CDTF">2016-11-22T09:51:25Z</dcterms:modified>
</cp:coreProperties>
</file>