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6FAD1B-D9EC-4876-A51E-DD03D56D0CA7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a-ES"/>
        </a:p>
      </dgm:t>
    </dgm:pt>
    <dgm:pt modelId="{08C9A5B8-2E83-4146-882A-1AE0DD38731F}">
      <dgm:prSet phldrT="[Text]" custT="1"/>
      <dgm:spPr/>
      <dgm:t>
        <a:bodyPr/>
        <a:lstStyle/>
        <a:p>
          <a:r>
            <a:rPr lang="ca-ES" sz="2000" dirty="0"/>
            <a:t>BEFORE PERSEIAS </a:t>
          </a:r>
          <a:r>
            <a:rPr lang="ca-ES" sz="2000" dirty="0" err="1"/>
            <a:t>development</a:t>
          </a:r>
          <a:endParaRPr lang="ca-ES" sz="2000" dirty="0"/>
        </a:p>
      </dgm:t>
    </dgm:pt>
    <dgm:pt modelId="{F5915E1D-BB94-4F1B-8B6D-43AEF4ABC63A}" type="parTrans" cxnId="{64CDD932-ED37-4B78-B90E-1B58842C9A1E}">
      <dgm:prSet/>
      <dgm:spPr/>
      <dgm:t>
        <a:bodyPr/>
        <a:lstStyle/>
        <a:p>
          <a:endParaRPr lang="ca-ES"/>
        </a:p>
      </dgm:t>
    </dgm:pt>
    <dgm:pt modelId="{79AD56E0-8410-4A6B-9432-3EB6BCEADA3D}" type="sibTrans" cxnId="{64CDD932-ED37-4B78-B90E-1B58842C9A1E}">
      <dgm:prSet/>
      <dgm:spPr/>
      <dgm:t>
        <a:bodyPr/>
        <a:lstStyle/>
        <a:p>
          <a:endParaRPr lang="ca-ES"/>
        </a:p>
      </dgm:t>
    </dgm:pt>
    <dgm:pt modelId="{2727E941-0FC7-4235-8ACF-C4ED47745170}">
      <dgm:prSet phldrT="[Text]" custT="1"/>
      <dgm:spPr/>
      <dgm:t>
        <a:bodyPr/>
        <a:lstStyle/>
        <a:p>
          <a:r>
            <a:rPr lang="ca-ES" sz="1800" dirty="0" err="1"/>
            <a:t>Students</a:t>
          </a:r>
          <a:r>
            <a:rPr lang="ca-ES" sz="1800" dirty="0"/>
            <a:t>: </a:t>
          </a:r>
          <a:r>
            <a:rPr lang="ca-ES" sz="1800" dirty="0" smtClean="0"/>
            <a:t>             </a:t>
          </a:r>
          <a:r>
            <a:rPr lang="ca-ES" sz="1800" dirty="0" err="1" smtClean="0"/>
            <a:t>survey</a:t>
          </a:r>
          <a:r>
            <a:rPr lang="ca-ES" sz="1800" dirty="0" smtClean="0"/>
            <a:t> </a:t>
          </a:r>
          <a:r>
            <a:rPr lang="ca-ES" sz="1800" dirty="0" err="1"/>
            <a:t>pre</a:t>
          </a:r>
          <a:r>
            <a:rPr lang="ca-ES" sz="1800" dirty="0"/>
            <a:t>-PERSEIA (</a:t>
          </a:r>
          <a:r>
            <a:rPr lang="ca-ES" sz="1800" dirty="0" err="1"/>
            <a:t>including</a:t>
          </a:r>
          <a:r>
            <a:rPr lang="ca-ES" sz="1800" dirty="0"/>
            <a:t> pilot)</a:t>
          </a:r>
        </a:p>
      </dgm:t>
    </dgm:pt>
    <dgm:pt modelId="{04DD3A45-3F4F-4026-8A0F-4A69ABF7095F}" type="parTrans" cxnId="{37127E06-5862-4AFF-99C5-7CCFE4046E35}">
      <dgm:prSet/>
      <dgm:spPr/>
      <dgm:t>
        <a:bodyPr/>
        <a:lstStyle/>
        <a:p>
          <a:endParaRPr lang="ca-ES"/>
        </a:p>
      </dgm:t>
    </dgm:pt>
    <dgm:pt modelId="{FD104D3A-03ED-4C3D-B544-899F46B20FDD}" type="sibTrans" cxnId="{37127E06-5862-4AFF-99C5-7CCFE4046E35}">
      <dgm:prSet/>
      <dgm:spPr/>
      <dgm:t>
        <a:bodyPr/>
        <a:lstStyle/>
        <a:p>
          <a:endParaRPr lang="ca-ES"/>
        </a:p>
      </dgm:t>
    </dgm:pt>
    <dgm:pt modelId="{78490611-3476-4F86-8566-06CAAD8D2B73}">
      <dgm:prSet phldrT="[Text]" custT="1"/>
      <dgm:spPr/>
      <dgm:t>
        <a:bodyPr/>
        <a:lstStyle/>
        <a:p>
          <a:r>
            <a:rPr lang="ca-ES" sz="2000"/>
            <a:t>DURING PERSEIAS development</a:t>
          </a:r>
        </a:p>
      </dgm:t>
    </dgm:pt>
    <dgm:pt modelId="{68847AC0-4564-426A-8B38-21C9051D0806}" type="parTrans" cxnId="{DD5D9DE9-085A-401E-A3CD-C750490B1459}">
      <dgm:prSet/>
      <dgm:spPr/>
      <dgm:t>
        <a:bodyPr/>
        <a:lstStyle/>
        <a:p>
          <a:endParaRPr lang="ca-ES"/>
        </a:p>
      </dgm:t>
    </dgm:pt>
    <dgm:pt modelId="{B1F2B3E3-7B11-4EB1-8110-C459C614E907}" type="sibTrans" cxnId="{DD5D9DE9-085A-401E-A3CD-C750490B1459}">
      <dgm:prSet/>
      <dgm:spPr/>
      <dgm:t>
        <a:bodyPr/>
        <a:lstStyle/>
        <a:p>
          <a:endParaRPr lang="ca-ES"/>
        </a:p>
      </dgm:t>
    </dgm:pt>
    <dgm:pt modelId="{98240271-8D88-4313-9028-C9AA339248A4}">
      <dgm:prSet phldrT="[Text]" custT="1"/>
      <dgm:spPr/>
      <dgm:t>
        <a:bodyPr/>
        <a:lstStyle/>
        <a:p>
          <a:r>
            <a:rPr lang="ca-ES" sz="1800" dirty="0" err="1"/>
            <a:t>Students</a:t>
          </a:r>
          <a:r>
            <a:rPr lang="ca-ES" sz="1800" dirty="0"/>
            <a:t>: </a:t>
          </a:r>
          <a:r>
            <a:rPr lang="ca-ES" sz="1800" dirty="0" smtClean="0"/>
            <a:t>      </a:t>
          </a:r>
          <a:r>
            <a:rPr lang="ca-ES" sz="1800" dirty="0" err="1" smtClean="0"/>
            <a:t>observation</a:t>
          </a:r>
          <a:r>
            <a:rPr lang="ca-ES" sz="1800" dirty="0" smtClean="0"/>
            <a:t> </a:t>
          </a:r>
          <a:r>
            <a:rPr lang="ca-ES" sz="1800" dirty="0" err="1"/>
            <a:t>PWs</a:t>
          </a:r>
          <a:endParaRPr lang="ca-ES" sz="1800" dirty="0"/>
        </a:p>
      </dgm:t>
    </dgm:pt>
    <dgm:pt modelId="{A2E88F5E-EE51-45D0-8256-C3CD8B76B39E}" type="parTrans" cxnId="{C4B051FA-FA7A-49B0-9BAE-689079C8905D}">
      <dgm:prSet/>
      <dgm:spPr/>
      <dgm:t>
        <a:bodyPr/>
        <a:lstStyle/>
        <a:p>
          <a:endParaRPr lang="ca-ES"/>
        </a:p>
      </dgm:t>
    </dgm:pt>
    <dgm:pt modelId="{8DD4A204-5ED2-42CF-9DA9-6F1DE19E348D}" type="sibTrans" cxnId="{C4B051FA-FA7A-49B0-9BAE-689079C8905D}">
      <dgm:prSet/>
      <dgm:spPr/>
      <dgm:t>
        <a:bodyPr/>
        <a:lstStyle/>
        <a:p>
          <a:endParaRPr lang="ca-ES"/>
        </a:p>
      </dgm:t>
    </dgm:pt>
    <dgm:pt modelId="{8539F7A1-17DE-4A16-8BA1-11F143ADCF60}">
      <dgm:prSet phldrT="[Text]" custT="1"/>
      <dgm:spPr/>
      <dgm:t>
        <a:bodyPr/>
        <a:lstStyle/>
        <a:p>
          <a:r>
            <a:rPr lang="ca-ES" sz="1800" dirty="0" err="1"/>
            <a:t>Teachers</a:t>
          </a:r>
          <a:r>
            <a:rPr lang="ca-ES" sz="1800" dirty="0"/>
            <a:t>: </a:t>
          </a:r>
          <a:r>
            <a:rPr lang="ca-ES" sz="1800" dirty="0" smtClean="0"/>
            <a:t>         </a:t>
          </a:r>
          <a:r>
            <a:rPr lang="ca-ES" sz="1800" dirty="0" err="1" smtClean="0"/>
            <a:t>strategic</a:t>
          </a:r>
          <a:r>
            <a:rPr lang="ca-ES" sz="1800" dirty="0" smtClean="0"/>
            <a:t> </a:t>
          </a:r>
          <a:r>
            <a:rPr lang="ca-ES" sz="1800" dirty="0"/>
            <a:t>informal </a:t>
          </a:r>
          <a:r>
            <a:rPr lang="ca-ES" sz="1800" dirty="0" err="1"/>
            <a:t>interviews</a:t>
          </a:r>
          <a:endParaRPr lang="ca-ES" sz="1800" dirty="0"/>
        </a:p>
      </dgm:t>
    </dgm:pt>
    <dgm:pt modelId="{C31E6173-192B-4D72-B329-E067D9AF3DD4}" type="parTrans" cxnId="{206295AC-DB5D-48F3-B45A-41544B143316}">
      <dgm:prSet/>
      <dgm:spPr/>
      <dgm:t>
        <a:bodyPr/>
        <a:lstStyle/>
        <a:p>
          <a:endParaRPr lang="ca-ES"/>
        </a:p>
      </dgm:t>
    </dgm:pt>
    <dgm:pt modelId="{A33BA274-D657-44D0-AAE5-4DBF0F038ACB}" type="sibTrans" cxnId="{206295AC-DB5D-48F3-B45A-41544B143316}">
      <dgm:prSet/>
      <dgm:spPr/>
      <dgm:t>
        <a:bodyPr/>
        <a:lstStyle/>
        <a:p>
          <a:endParaRPr lang="ca-ES"/>
        </a:p>
      </dgm:t>
    </dgm:pt>
    <dgm:pt modelId="{93ED3B8C-F827-4C83-8DCB-606052E289EE}">
      <dgm:prSet phldrT="[Text]" custT="1"/>
      <dgm:spPr/>
      <dgm:t>
        <a:bodyPr/>
        <a:lstStyle/>
        <a:p>
          <a:r>
            <a:rPr lang="ca-ES" sz="2000" dirty="0"/>
            <a:t>AFTER PERSEIAS </a:t>
          </a:r>
          <a:r>
            <a:rPr lang="ca-ES" sz="2000" dirty="0" err="1"/>
            <a:t>development</a:t>
          </a:r>
          <a:endParaRPr lang="ca-ES" sz="2000" dirty="0"/>
        </a:p>
      </dgm:t>
    </dgm:pt>
    <dgm:pt modelId="{FDACA8D4-7EA7-4BE0-A83D-A38868B28922}" type="parTrans" cxnId="{77E8170C-A7CE-4FF1-90D2-CBA9EDBDF8C4}">
      <dgm:prSet/>
      <dgm:spPr/>
      <dgm:t>
        <a:bodyPr/>
        <a:lstStyle/>
        <a:p>
          <a:endParaRPr lang="ca-ES"/>
        </a:p>
      </dgm:t>
    </dgm:pt>
    <dgm:pt modelId="{F929A70F-C4F3-49AC-AA54-50415EEFAE8C}" type="sibTrans" cxnId="{77E8170C-A7CE-4FF1-90D2-CBA9EDBDF8C4}">
      <dgm:prSet/>
      <dgm:spPr/>
      <dgm:t>
        <a:bodyPr/>
        <a:lstStyle/>
        <a:p>
          <a:endParaRPr lang="ca-ES"/>
        </a:p>
      </dgm:t>
    </dgm:pt>
    <dgm:pt modelId="{966B113F-E290-4249-89A7-333A3FC38466}">
      <dgm:prSet phldrT="[Text]" custT="1"/>
      <dgm:spPr/>
      <dgm:t>
        <a:bodyPr/>
        <a:lstStyle/>
        <a:p>
          <a:r>
            <a:rPr lang="ca-ES" sz="1800" dirty="0" err="1"/>
            <a:t>Students</a:t>
          </a:r>
          <a:r>
            <a:rPr lang="ca-ES" sz="1800" dirty="0"/>
            <a:t>: </a:t>
          </a:r>
          <a:r>
            <a:rPr lang="ca-ES" sz="1800" dirty="0" smtClean="0"/>
            <a:t>             </a:t>
          </a:r>
          <a:r>
            <a:rPr lang="ca-ES" sz="1800" dirty="0" err="1" smtClean="0"/>
            <a:t>survey</a:t>
          </a:r>
          <a:r>
            <a:rPr lang="ca-ES" sz="1800" dirty="0" smtClean="0"/>
            <a:t> </a:t>
          </a:r>
          <a:r>
            <a:rPr lang="ca-ES" sz="1800" dirty="0"/>
            <a:t>post-PERSEIA, focus </a:t>
          </a:r>
          <a:r>
            <a:rPr lang="ca-ES" sz="1800" dirty="0" err="1"/>
            <a:t>group</a:t>
          </a:r>
          <a:endParaRPr lang="ca-ES" sz="1800" dirty="0"/>
        </a:p>
      </dgm:t>
    </dgm:pt>
    <dgm:pt modelId="{04828484-8D17-4D71-BF2C-FB00827AA548}" type="parTrans" cxnId="{2001B448-7FB7-4E26-ABB7-D47DC1EE5B4D}">
      <dgm:prSet/>
      <dgm:spPr/>
      <dgm:t>
        <a:bodyPr/>
        <a:lstStyle/>
        <a:p>
          <a:endParaRPr lang="ca-ES"/>
        </a:p>
      </dgm:t>
    </dgm:pt>
    <dgm:pt modelId="{C8B34B7B-FBE8-4219-AAEF-00A0F9C0C10F}" type="sibTrans" cxnId="{2001B448-7FB7-4E26-ABB7-D47DC1EE5B4D}">
      <dgm:prSet/>
      <dgm:spPr/>
      <dgm:t>
        <a:bodyPr/>
        <a:lstStyle/>
        <a:p>
          <a:endParaRPr lang="ca-ES"/>
        </a:p>
      </dgm:t>
    </dgm:pt>
    <dgm:pt modelId="{9CFADE17-F490-46FF-8754-6A2C28CD95D0}">
      <dgm:prSet phldrT="[Text]" custT="1"/>
      <dgm:spPr/>
      <dgm:t>
        <a:bodyPr/>
        <a:lstStyle/>
        <a:p>
          <a:r>
            <a:rPr lang="ca-ES" sz="1800" dirty="0" err="1"/>
            <a:t>Teachers</a:t>
          </a:r>
          <a:r>
            <a:rPr lang="ca-ES" sz="1800" dirty="0"/>
            <a:t>: </a:t>
          </a:r>
          <a:r>
            <a:rPr lang="ca-ES" sz="1800" dirty="0" smtClean="0"/>
            <a:t>           formal </a:t>
          </a:r>
          <a:r>
            <a:rPr lang="ca-ES" sz="1800" dirty="0"/>
            <a:t>semi-</a:t>
          </a:r>
          <a:r>
            <a:rPr lang="ca-ES" sz="1800" dirty="0" err="1"/>
            <a:t>structured</a:t>
          </a:r>
          <a:r>
            <a:rPr lang="ca-ES" sz="1800" dirty="0"/>
            <a:t> </a:t>
          </a:r>
          <a:r>
            <a:rPr lang="ca-ES" sz="1800" dirty="0" err="1"/>
            <a:t>interviews</a:t>
          </a:r>
          <a:endParaRPr lang="ca-ES" sz="1800" dirty="0"/>
        </a:p>
      </dgm:t>
    </dgm:pt>
    <dgm:pt modelId="{CF3009CD-FAB4-4E39-9868-9F3767600A3F}" type="parTrans" cxnId="{2A3CFB0F-581D-47AE-B729-2D36B506CA76}">
      <dgm:prSet/>
      <dgm:spPr/>
      <dgm:t>
        <a:bodyPr/>
        <a:lstStyle/>
        <a:p>
          <a:endParaRPr lang="ca-ES"/>
        </a:p>
      </dgm:t>
    </dgm:pt>
    <dgm:pt modelId="{4B0762C3-F137-4BA3-B125-F7AB4F88B2A9}" type="sibTrans" cxnId="{2A3CFB0F-581D-47AE-B729-2D36B506CA76}">
      <dgm:prSet/>
      <dgm:spPr/>
      <dgm:t>
        <a:bodyPr/>
        <a:lstStyle/>
        <a:p>
          <a:endParaRPr lang="ca-ES"/>
        </a:p>
      </dgm:t>
    </dgm:pt>
    <dgm:pt modelId="{FF565907-2C16-4BAD-951B-06CCE864D8B0}">
      <dgm:prSet phldrT="[Text]" custT="1"/>
      <dgm:spPr/>
      <dgm:t>
        <a:bodyPr/>
        <a:lstStyle/>
        <a:p>
          <a:endParaRPr lang="ca-ES" sz="1400" dirty="0"/>
        </a:p>
      </dgm:t>
    </dgm:pt>
    <dgm:pt modelId="{A9DD81C5-BC4E-41AA-8FD1-A0782FCF7E94}" type="parTrans" cxnId="{306D9674-8A9A-4C12-9B13-781BC283CC31}">
      <dgm:prSet/>
      <dgm:spPr/>
      <dgm:t>
        <a:bodyPr/>
        <a:lstStyle/>
        <a:p>
          <a:endParaRPr lang="ca-ES"/>
        </a:p>
      </dgm:t>
    </dgm:pt>
    <dgm:pt modelId="{FBFA1862-1BC4-43FA-A539-16B7954EC510}" type="sibTrans" cxnId="{306D9674-8A9A-4C12-9B13-781BC283CC31}">
      <dgm:prSet/>
      <dgm:spPr/>
      <dgm:t>
        <a:bodyPr/>
        <a:lstStyle/>
        <a:p>
          <a:endParaRPr lang="ca-ES"/>
        </a:p>
      </dgm:t>
    </dgm:pt>
    <dgm:pt modelId="{C027E4F5-F818-4ECF-946B-7526D6862656}">
      <dgm:prSet phldrT="[Text]" custT="1"/>
      <dgm:spPr/>
      <dgm:t>
        <a:bodyPr/>
        <a:lstStyle/>
        <a:p>
          <a:r>
            <a:rPr lang="ca-ES" sz="1800" dirty="0" err="1" smtClean="0"/>
            <a:t>ECRs</a:t>
          </a:r>
          <a:r>
            <a:rPr lang="ca-ES" sz="1800" dirty="0" smtClean="0"/>
            <a:t>: focus </a:t>
          </a:r>
          <a:r>
            <a:rPr lang="ca-ES" sz="1800" dirty="0" err="1" smtClean="0"/>
            <a:t>group</a:t>
          </a:r>
          <a:r>
            <a:rPr lang="ca-ES" sz="1800" dirty="0" smtClean="0"/>
            <a:t> / </a:t>
          </a:r>
          <a:r>
            <a:rPr lang="ca-ES" sz="1800" dirty="0" err="1" smtClean="0"/>
            <a:t>group</a:t>
          </a:r>
          <a:r>
            <a:rPr lang="ca-ES" sz="1800" dirty="0" smtClean="0"/>
            <a:t> </a:t>
          </a:r>
          <a:r>
            <a:rPr lang="ca-ES" sz="1800" dirty="0" err="1" smtClean="0"/>
            <a:t>interview</a:t>
          </a:r>
          <a:endParaRPr lang="ca-ES" sz="1800" dirty="0"/>
        </a:p>
      </dgm:t>
    </dgm:pt>
    <dgm:pt modelId="{0D02B5F8-38D1-4B36-9F45-6D39C74D4CBE}" type="parTrans" cxnId="{72C4E69E-8F70-4F89-8686-AEE3DABD86FF}">
      <dgm:prSet/>
      <dgm:spPr/>
      <dgm:t>
        <a:bodyPr/>
        <a:lstStyle/>
        <a:p>
          <a:endParaRPr lang="ca-ES"/>
        </a:p>
      </dgm:t>
    </dgm:pt>
    <dgm:pt modelId="{39033FD7-86C1-498F-BB64-1E7F0F650F5C}" type="sibTrans" cxnId="{72C4E69E-8F70-4F89-8686-AEE3DABD86FF}">
      <dgm:prSet/>
      <dgm:spPr/>
      <dgm:t>
        <a:bodyPr/>
        <a:lstStyle/>
        <a:p>
          <a:endParaRPr lang="ca-ES"/>
        </a:p>
      </dgm:t>
    </dgm:pt>
    <dgm:pt modelId="{E876164C-AC3A-44FA-A71A-5B362768B10C}">
      <dgm:prSet phldrT="[Text]" custT="1"/>
      <dgm:spPr/>
      <dgm:t>
        <a:bodyPr/>
        <a:lstStyle/>
        <a:p>
          <a:endParaRPr lang="ca-ES" sz="1400" dirty="0"/>
        </a:p>
      </dgm:t>
    </dgm:pt>
    <dgm:pt modelId="{59932C6F-AB44-4240-86AD-AF3E5BDA2480}" type="parTrans" cxnId="{F29F615C-F95D-4EF2-A49B-2F1838954875}">
      <dgm:prSet/>
      <dgm:spPr/>
      <dgm:t>
        <a:bodyPr/>
        <a:lstStyle/>
        <a:p>
          <a:endParaRPr lang="ca-ES"/>
        </a:p>
      </dgm:t>
    </dgm:pt>
    <dgm:pt modelId="{71BDA3E4-5AF6-472E-B45F-FC8EE7D32EA1}" type="sibTrans" cxnId="{F29F615C-F95D-4EF2-A49B-2F1838954875}">
      <dgm:prSet/>
      <dgm:spPr/>
      <dgm:t>
        <a:bodyPr/>
        <a:lstStyle/>
        <a:p>
          <a:endParaRPr lang="ca-ES"/>
        </a:p>
      </dgm:t>
    </dgm:pt>
    <dgm:pt modelId="{78089D56-507D-4CED-86C7-3D39D8DD1F56}">
      <dgm:prSet phldrT="[Text]" custT="1"/>
      <dgm:spPr/>
      <dgm:t>
        <a:bodyPr/>
        <a:lstStyle/>
        <a:p>
          <a:r>
            <a:rPr lang="ca-ES" sz="1800" dirty="0" err="1"/>
            <a:t>Science</a:t>
          </a:r>
          <a:r>
            <a:rPr lang="ca-ES" sz="1800" dirty="0"/>
            <a:t> </a:t>
          </a:r>
          <a:r>
            <a:rPr lang="ca-ES" sz="1800" dirty="0" err="1"/>
            <a:t>comm</a:t>
          </a:r>
          <a:r>
            <a:rPr lang="ca-ES" sz="1800" dirty="0"/>
            <a:t>.: </a:t>
          </a:r>
          <a:r>
            <a:rPr lang="ca-ES" sz="1800" dirty="0" smtClean="0"/>
            <a:t>   </a:t>
          </a:r>
          <a:r>
            <a:rPr lang="ca-ES" sz="1800" dirty="0" err="1" smtClean="0"/>
            <a:t>group</a:t>
          </a:r>
          <a:r>
            <a:rPr lang="ca-ES" sz="1800" dirty="0" smtClean="0"/>
            <a:t> </a:t>
          </a:r>
          <a:r>
            <a:rPr lang="ca-ES" sz="1800" dirty="0" err="1"/>
            <a:t>discussion</a:t>
          </a:r>
          <a:endParaRPr lang="ca-ES" sz="1800" dirty="0"/>
        </a:p>
      </dgm:t>
    </dgm:pt>
    <dgm:pt modelId="{ACF58E00-5B4F-4AE5-997D-37693E92576F}" type="parTrans" cxnId="{07A47B29-9D9D-4282-93B2-EFC3FFF11750}">
      <dgm:prSet/>
      <dgm:spPr/>
      <dgm:t>
        <a:bodyPr/>
        <a:lstStyle/>
        <a:p>
          <a:endParaRPr lang="ca-ES"/>
        </a:p>
      </dgm:t>
    </dgm:pt>
    <dgm:pt modelId="{85E5086B-CC72-42B9-A564-25FFABBA1A9C}" type="sibTrans" cxnId="{07A47B29-9D9D-4282-93B2-EFC3FFF11750}">
      <dgm:prSet/>
      <dgm:spPr/>
      <dgm:t>
        <a:bodyPr/>
        <a:lstStyle/>
        <a:p>
          <a:endParaRPr lang="ca-ES"/>
        </a:p>
      </dgm:t>
    </dgm:pt>
    <dgm:pt modelId="{493B5923-1070-473E-B01A-90E2D377A582}">
      <dgm:prSet phldrT="[Text]" custT="1"/>
      <dgm:spPr/>
      <dgm:t>
        <a:bodyPr/>
        <a:lstStyle/>
        <a:p>
          <a:endParaRPr lang="ca-ES" sz="1800" dirty="0"/>
        </a:p>
      </dgm:t>
    </dgm:pt>
    <dgm:pt modelId="{7E140004-E5A6-4922-8EAC-4F9CC3767FEE}" type="parTrans" cxnId="{83059841-712A-4099-A7D7-01078127C5C8}">
      <dgm:prSet/>
      <dgm:spPr/>
      <dgm:t>
        <a:bodyPr/>
        <a:lstStyle/>
        <a:p>
          <a:endParaRPr lang="ca-ES"/>
        </a:p>
      </dgm:t>
    </dgm:pt>
    <dgm:pt modelId="{8714D8E1-5550-46F9-B964-1EE3DF27A556}" type="sibTrans" cxnId="{83059841-712A-4099-A7D7-01078127C5C8}">
      <dgm:prSet/>
      <dgm:spPr/>
      <dgm:t>
        <a:bodyPr/>
        <a:lstStyle/>
        <a:p>
          <a:endParaRPr lang="ca-ES"/>
        </a:p>
      </dgm:t>
    </dgm:pt>
    <dgm:pt modelId="{7A947B8D-4F68-4CA8-8A1F-9C1F35476345}">
      <dgm:prSet phldrT="[Text]" custT="1"/>
      <dgm:spPr/>
      <dgm:t>
        <a:bodyPr/>
        <a:lstStyle/>
        <a:p>
          <a:endParaRPr lang="ca-ES" sz="1400"/>
        </a:p>
      </dgm:t>
    </dgm:pt>
    <dgm:pt modelId="{8B3B926E-F0C3-42C7-AF60-771CB14A0C20}" type="parTrans" cxnId="{36DA4107-62A4-4933-B775-1607837F74E8}">
      <dgm:prSet/>
      <dgm:spPr/>
      <dgm:t>
        <a:bodyPr/>
        <a:lstStyle/>
        <a:p>
          <a:endParaRPr lang="ca-ES"/>
        </a:p>
      </dgm:t>
    </dgm:pt>
    <dgm:pt modelId="{C9AA7312-A779-4BA3-840B-3A82D4A6D0AE}" type="sibTrans" cxnId="{36DA4107-62A4-4933-B775-1607837F74E8}">
      <dgm:prSet/>
      <dgm:spPr/>
      <dgm:t>
        <a:bodyPr/>
        <a:lstStyle/>
        <a:p>
          <a:endParaRPr lang="ca-ES"/>
        </a:p>
      </dgm:t>
    </dgm:pt>
    <dgm:pt modelId="{4AFF9C92-FB78-4497-8654-A51EF371C4DA}">
      <dgm:prSet phldrT="[Text]" custT="1"/>
      <dgm:spPr/>
      <dgm:t>
        <a:bodyPr/>
        <a:lstStyle/>
        <a:p>
          <a:r>
            <a:rPr lang="ca-ES" sz="1800" dirty="0" err="1"/>
            <a:t>ECRs</a:t>
          </a:r>
          <a:r>
            <a:rPr lang="ca-ES" sz="1800" dirty="0"/>
            <a:t>: </a:t>
          </a:r>
          <a:r>
            <a:rPr lang="ca-ES" sz="1800" dirty="0" smtClean="0"/>
            <a:t>                  </a:t>
          </a:r>
          <a:r>
            <a:rPr lang="ca-ES" sz="1800" dirty="0" err="1" smtClean="0"/>
            <a:t>strategic</a:t>
          </a:r>
          <a:r>
            <a:rPr lang="ca-ES" sz="1800" dirty="0" smtClean="0"/>
            <a:t> </a:t>
          </a:r>
          <a:r>
            <a:rPr lang="ca-ES" sz="1800" dirty="0"/>
            <a:t>informal </a:t>
          </a:r>
          <a:r>
            <a:rPr lang="ca-ES" sz="1800" dirty="0" err="1"/>
            <a:t>interviews</a:t>
          </a:r>
          <a:endParaRPr lang="ca-ES" sz="1800" dirty="0"/>
        </a:p>
      </dgm:t>
    </dgm:pt>
    <dgm:pt modelId="{07174FEC-283A-4E6E-BA5F-7887AA643BFA}" type="parTrans" cxnId="{F6C3160D-7258-465F-9E38-8B9B3349B1D6}">
      <dgm:prSet/>
      <dgm:spPr/>
      <dgm:t>
        <a:bodyPr/>
        <a:lstStyle/>
        <a:p>
          <a:endParaRPr lang="ca-ES"/>
        </a:p>
      </dgm:t>
    </dgm:pt>
    <dgm:pt modelId="{28224289-C33D-4B47-8472-4DE039635893}" type="sibTrans" cxnId="{F6C3160D-7258-465F-9E38-8B9B3349B1D6}">
      <dgm:prSet/>
      <dgm:spPr/>
      <dgm:t>
        <a:bodyPr/>
        <a:lstStyle/>
        <a:p>
          <a:endParaRPr lang="ca-ES"/>
        </a:p>
      </dgm:t>
    </dgm:pt>
    <dgm:pt modelId="{BF5C26F1-6C85-4137-9CAF-2764170562A2}" type="pres">
      <dgm:prSet presAssocID="{926FAD1B-D9EC-4876-A51E-DD03D56D0C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7945544-FD05-469E-8385-BEA9FAA3376A}" type="pres">
      <dgm:prSet presAssocID="{08C9A5B8-2E83-4146-882A-1AE0DD38731F}" presName="composite" presStyleCnt="0"/>
      <dgm:spPr/>
      <dgm:t>
        <a:bodyPr/>
        <a:lstStyle/>
        <a:p>
          <a:endParaRPr lang="es-ES"/>
        </a:p>
      </dgm:t>
    </dgm:pt>
    <dgm:pt modelId="{3A593F5A-919C-4603-B281-B64755C0BB7F}" type="pres">
      <dgm:prSet presAssocID="{08C9A5B8-2E83-4146-882A-1AE0DD38731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07FC6004-C0BD-46AF-9595-50CED68B3977}" type="pres">
      <dgm:prSet presAssocID="{08C9A5B8-2E83-4146-882A-1AE0DD38731F}" presName="desTx" presStyleLbl="alignAccFollowNode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19BB922-E80E-4B35-80AE-ADD2074430CE}" type="pres">
      <dgm:prSet presAssocID="{79AD56E0-8410-4A6B-9432-3EB6BCEADA3D}" presName="space" presStyleCnt="0"/>
      <dgm:spPr/>
      <dgm:t>
        <a:bodyPr/>
        <a:lstStyle/>
        <a:p>
          <a:endParaRPr lang="es-ES"/>
        </a:p>
      </dgm:t>
    </dgm:pt>
    <dgm:pt modelId="{83CACF5F-8654-4FB9-A24E-6BFF4A18E8A2}" type="pres">
      <dgm:prSet presAssocID="{78490611-3476-4F86-8566-06CAAD8D2B73}" presName="composite" presStyleCnt="0"/>
      <dgm:spPr/>
      <dgm:t>
        <a:bodyPr/>
        <a:lstStyle/>
        <a:p>
          <a:endParaRPr lang="es-ES"/>
        </a:p>
      </dgm:t>
    </dgm:pt>
    <dgm:pt modelId="{1D1D3636-BA9F-4EAA-8BAF-0D77C215F4BE}" type="pres">
      <dgm:prSet presAssocID="{78490611-3476-4F86-8566-06CAAD8D2B7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5BAE554-AC9F-4B4F-A0F9-3DE412E48471}" type="pres">
      <dgm:prSet presAssocID="{78490611-3476-4F86-8566-06CAAD8D2B73}" presName="desTx" presStyleLbl="alignAccFollowNode1" presStyleIdx="1" presStyleCnt="3" custScaleY="100000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3CF5E7A-0CE9-4F5E-9645-01C09EE9B3E9}" type="pres">
      <dgm:prSet presAssocID="{B1F2B3E3-7B11-4EB1-8110-C459C614E907}" presName="space" presStyleCnt="0"/>
      <dgm:spPr/>
      <dgm:t>
        <a:bodyPr/>
        <a:lstStyle/>
        <a:p>
          <a:endParaRPr lang="es-ES"/>
        </a:p>
      </dgm:t>
    </dgm:pt>
    <dgm:pt modelId="{53338B9E-E013-4063-B6D8-A131F8188A36}" type="pres">
      <dgm:prSet presAssocID="{93ED3B8C-F827-4C83-8DCB-606052E289EE}" presName="composite" presStyleCnt="0"/>
      <dgm:spPr/>
      <dgm:t>
        <a:bodyPr/>
        <a:lstStyle/>
        <a:p>
          <a:endParaRPr lang="es-ES"/>
        </a:p>
      </dgm:t>
    </dgm:pt>
    <dgm:pt modelId="{81CB1CF8-98DD-4047-B8B7-2F043F94A91B}" type="pres">
      <dgm:prSet presAssocID="{93ED3B8C-F827-4C83-8DCB-606052E289E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8C0787AE-E2B3-4BAF-A300-7BB19ED32256}" type="pres">
      <dgm:prSet presAssocID="{93ED3B8C-F827-4C83-8DCB-606052E289E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6FF089A0-5650-4DE1-8C20-7095DF3AE091}" type="presOf" srcId="{98240271-8D88-4313-9028-C9AA339248A4}" destId="{E5BAE554-AC9F-4B4F-A0F9-3DE412E48471}" srcOrd="0" destOrd="1" presId="urn:microsoft.com/office/officeart/2005/8/layout/hList1"/>
    <dgm:cxn modelId="{306D9674-8A9A-4C12-9B13-781BC283CC31}" srcId="{78490611-3476-4F86-8566-06CAAD8D2B73}" destId="{FF565907-2C16-4BAD-951B-06CCE864D8B0}" srcOrd="4" destOrd="0" parTransId="{A9DD81C5-BC4E-41AA-8FD1-A0782FCF7E94}" sibTransId="{FBFA1862-1BC4-43FA-A539-16B7954EC510}"/>
    <dgm:cxn modelId="{DD5D9DE9-085A-401E-A3CD-C750490B1459}" srcId="{926FAD1B-D9EC-4876-A51E-DD03D56D0CA7}" destId="{78490611-3476-4F86-8566-06CAAD8D2B73}" srcOrd="1" destOrd="0" parTransId="{68847AC0-4564-426A-8B38-21C9051D0806}" sibTransId="{B1F2B3E3-7B11-4EB1-8110-C459C614E907}"/>
    <dgm:cxn modelId="{206295AC-DB5D-48F3-B45A-41544B143316}" srcId="{78490611-3476-4F86-8566-06CAAD8D2B73}" destId="{8539F7A1-17DE-4A16-8BA1-11F143ADCF60}" srcOrd="2" destOrd="0" parTransId="{C31E6173-192B-4D72-B329-E067D9AF3DD4}" sibTransId="{A33BA274-D657-44D0-AAE5-4DBF0F038ACB}"/>
    <dgm:cxn modelId="{F8CC49F4-3F08-46A6-89DB-986403727B13}" type="presOf" srcId="{9CFADE17-F490-46FF-8754-6A2C28CD95D0}" destId="{8C0787AE-E2B3-4BAF-A300-7BB19ED32256}" srcOrd="0" destOrd="1" presId="urn:microsoft.com/office/officeart/2005/8/layout/hList1"/>
    <dgm:cxn modelId="{F29F615C-F95D-4EF2-A49B-2F1838954875}" srcId="{93ED3B8C-F827-4C83-8DCB-606052E289EE}" destId="{E876164C-AC3A-44FA-A71A-5B362768B10C}" srcOrd="4" destOrd="0" parTransId="{59932C6F-AB44-4240-86AD-AF3E5BDA2480}" sibTransId="{71BDA3E4-5AF6-472E-B45F-FC8EE7D32EA1}"/>
    <dgm:cxn modelId="{19C92982-F7DE-4F67-8E10-1337965405B1}" type="presOf" srcId="{966B113F-E290-4249-89A7-333A3FC38466}" destId="{8C0787AE-E2B3-4BAF-A300-7BB19ED32256}" srcOrd="0" destOrd="0" presId="urn:microsoft.com/office/officeart/2005/8/layout/hList1"/>
    <dgm:cxn modelId="{0F7C965E-AE85-46CA-9A30-2FF76B9BD605}" type="presOf" srcId="{FF565907-2C16-4BAD-951B-06CCE864D8B0}" destId="{E5BAE554-AC9F-4B4F-A0F9-3DE412E48471}" srcOrd="0" destOrd="4" presId="urn:microsoft.com/office/officeart/2005/8/layout/hList1"/>
    <dgm:cxn modelId="{46EC5916-8146-45B7-99FF-34A93655E52B}" type="presOf" srcId="{8539F7A1-17DE-4A16-8BA1-11F143ADCF60}" destId="{E5BAE554-AC9F-4B4F-A0F9-3DE412E48471}" srcOrd="0" destOrd="2" presId="urn:microsoft.com/office/officeart/2005/8/layout/hList1"/>
    <dgm:cxn modelId="{64CDD932-ED37-4B78-B90E-1B58842C9A1E}" srcId="{926FAD1B-D9EC-4876-A51E-DD03D56D0CA7}" destId="{08C9A5B8-2E83-4146-882A-1AE0DD38731F}" srcOrd="0" destOrd="0" parTransId="{F5915E1D-BB94-4F1B-8B6D-43AEF4ABC63A}" sibTransId="{79AD56E0-8410-4A6B-9432-3EB6BCEADA3D}"/>
    <dgm:cxn modelId="{77E8170C-A7CE-4FF1-90D2-CBA9EDBDF8C4}" srcId="{926FAD1B-D9EC-4876-A51E-DD03D56D0CA7}" destId="{93ED3B8C-F827-4C83-8DCB-606052E289EE}" srcOrd="2" destOrd="0" parTransId="{FDACA8D4-7EA7-4BE0-A83D-A38868B28922}" sibTransId="{F929A70F-C4F3-49AC-AA54-50415EEFAE8C}"/>
    <dgm:cxn modelId="{37127E06-5862-4AFF-99C5-7CCFE4046E35}" srcId="{08C9A5B8-2E83-4146-882A-1AE0DD38731F}" destId="{2727E941-0FC7-4235-8ACF-C4ED47745170}" srcOrd="1" destOrd="0" parTransId="{04DD3A45-3F4F-4026-8A0F-4A69ABF7095F}" sibTransId="{FD104D3A-03ED-4C3D-B544-899F46B20FDD}"/>
    <dgm:cxn modelId="{F6C3160D-7258-465F-9E38-8B9B3349B1D6}" srcId="{78490611-3476-4F86-8566-06CAAD8D2B73}" destId="{4AFF9C92-FB78-4497-8654-A51EF371C4DA}" srcOrd="3" destOrd="0" parTransId="{07174FEC-283A-4E6E-BA5F-7887AA643BFA}" sibTransId="{28224289-C33D-4B47-8472-4DE039635893}"/>
    <dgm:cxn modelId="{2A3CFB0F-581D-47AE-B729-2D36B506CA76}" srcId="{93ED3B8C-F827-4C83-8DCB-606052E289EE}" destId="{9CFADE17-F490-46FF-8754-6A2C28CD95D0}" srcOrd="1" destOrd="0" parTransId="{CF3009CD-FAB4-4E39-9868-9F3767600A3F}" sibTransId="{4B0762C3-F137-4BA3-B125-F7AB4F88B2A9}"/>
    <dgm:cxn modelId="{AD003B3A-A01B-4244-BA93-F90611D6AC7A}" type="presOf" srcId="{78490611-3476-4F86-8566-06CAAD8D2B73}" destId="{1D1D3636-BA9F-4EAA-8BAF-0D77C215F4BE}" srcOrd="0" destOrd="0" presId="urn:microsoft.com/office/officeart/2005/8/layout/hList1"/>
    <dgm:cxn modelId="{DF4F87C2-9741-49EE-A446-0C6E5AC0E040}" type="presOf" srcId="{C027E4F5-F818-4ECF-946B-7526D6862656}" destId="{8C0787AE-E2B3-4BAF-A300-7BB19ED32256}" srcOrd="0" destOrd="2" presId="urn:microsoft.com/office/officeart/2005/8/layout/hList1"/>
    <dgm:cxn modelId="{72C4E69E-8F70-4F89-8686-AEE3DABD86FF}" srcId="{93ED3B8C-F827-4C83-8DCB-606052E289EE}" destId="{C027E4F5-F818-4ECF-946B-7526D6862656}" srcOrd="2" destOrd="0" parTransId="{0D02B5F8-38D1-4B36-9F45-6D39C74D4CBE}" sibTransId="{39033FD7-86C1-498F-BB64-1E7F0F650F5C}"/>
    <dgm:cxn modelId="{EBCFB922-8699-4C55-B66F-35AD2009F17D}" type="presOf" srcId="{08C9A5B8-2E83-4146-882A-1AE0DD38731F}" destId="{3A593F5A-919C-4603-B281-B64755C0BB7F}" srcOrd="0" destOrd="0" presId="urn:microsoft.com/office/officeart/2005/8/layout/hList1"/>
    <dgm:cxn modelId="{2001B448-7FB7-4E26-ABB7-D47DC1EE5B4D}" srcId="{93ED3B8C-F827-4C83-8DCB-606052E289EE}" destId="{966B113F-E290-4249-89A7-333A3FC38466}" srcOrd="0" destOrd="0" parTransId="{04828484-8D17-4D71-BF2C-FB00827AA548}" sibTransId="{C8B34B7B-FBE8-4219-AAEF-00A0F9C0C10F}"/>
    <dgm:cxn modelId="{BE4A2178-699B-43DB-931B-84987401C2B5}" type="presOf" srcId="{E876164C-AC3A-44FA-A71A-5B362768B10C}" destId="{8C0787AE-E2B3-4BAF-A300-7BB19ED32256}" srcOrd="0" destOrd="4" presId="urn:microsoft.com/office/officeart/2005/8/layout/hList1"/>
    <dgm:cxn modelId="{C4B051FA-FA7A-49B0-9BAE-689079C8905D}" srcId="{78490611-3476-4F86-8566-06CAAD8D2B73}" destId="{98240271-8D88-4313-9028-C9AA339248A4}" srcOrd="1" destOrd="0" parTransId="{A2E88F5E-EE51-45D0-8256-C3CD8B76B39E}" sibTransId="{8DD4A204-5ED2-42CF-9DA9-6F1DE19E348D}"/>
    <dgm:cxn modelId="{07A47B29-9D9D-4282-93B2-EFC3FFF11750}" srcId="{93ED3B8C-F827-4C83-8DCB-606052E289EE}" destId="{78089D56-507D-4CED-86C7-3D39D8DD1F56}" srcOrd="3" destOrd="0" parTransId="{ACF58E00-5B4F-4AE5-997D-37693E92576F}" sibTransId="{85E5086B-CC72-42B9-A564-25FFABBA1A9C}"/>
    <dgm:cxn modelId="{CDC81002-79B8-4B38-8A65-6B9FBA5C1712}" type="presOf" srcId="{493B5923-1070-473E-B01A-90E2D377A582}" destId="{07FC6004-C0BD-46AF-9595-50CED68B3977}" srcOrd="0" destOrd="0" presId="urn:microsoft.com/office/officeart/2005/8/layout/hList1"/>
    <dgm:cxn modelId="{D60BE44B-5FB2-4AAB-A976-014F730752D4}" type="presOf" srcId="{7A947B8D-4F68-4CA8-8A1F-9C1F35476345}" destId="{E5BAE554-AC9F-4B4F-A0F9-3DE412E48471}" srcOrd="0" destOrd="0" presId="urn:microsoft.com/office/officeart/2005/8/layout/hList1"/>
    <dgm:cxn modelId="{36DA4107-62A4-4933-B775-1607837F74E8}" srcId="{78490611-3476-4F86-8566-06CAAD8D2B73}" destId="{7A947B8D-4F68-4CA8-8A1F-9C1F35476345}" srcOrd="0" destOrd="0" parTransId="{8B3B926E-F0C3-42C7-AF60-771CB14A0C20}" sibTransId="{C9AA7312-A779-4BA3-840B-3A82D4A6D0AE}"/>
    <dgm:cxn modelId="{A8818ACC-D14A-4778-9CD5-DE7E9C90DF1C}" type="presOf" srcId="{78089D56-507D-4CED-86C7-3D39D8DD1F56}" destId="{8C0787AE-E2B3-4BAF-A300-7BB19ED32256}" srcOrd="0" destOrd="3" presId="urn:microsoft.com/office/officeart/2005/8/layout/hList1"/>
    <dgm:cxn modelId="{098A361A-1D51-4FEC-BCC8-50457DBABD7C}" type="presOf" srcId="{4AFF9C92-FB78-4497-8654-A51EF371C4DA}" destId="{E5BAE554-AC9F-4B4F-A0F9-3DE412E48471}" srcOrd="0" destOrd="3" presId="urn:microsoft.com/office/officeart/2005/8/layout/hList1"/>
    <dgm:cxn modelId="{4AFEC8ED-2E1F-4779-8291-0C34AFDD5F95}" type="presOf" srcId="{926FAD1B-D9EC-4876-A51E-DD03D56D0CA7}" destId="{BF5C26F1-6C85-4137-9CAF-2764170562A2}" srcOrd="0" destOrd="0" presId="urn:microsoft.com/office/officeart/2005/8/layout/hList1"/>
    <dgm:cxn modelId="{83059841-712A-4099-A7D7-01078127C5C8}" srcId="{08C9A5B8-2E83-4146-882A-1AE0DD38731F}" destId="{493B5923-1070-473E-B01A-90E2D377A582}" srcOrd="0" destOrd="0" parTransId="{7E140004-E5A6-4922-8EAC-4F9CC3767FEE}" sibTransId="{8714D8E1-5550-46F9-B964-1EE3DF27A556}"/>
    <dgm:cxn modelId="{0CCFB816-54D1-4D31-980D-7456A5B53DB4}" type="presOf" srcId="{93ED3B8C-F827-4C83-8DCB-606052E289EE}" destId="{81CB1CF8-98DD-4047-B8B7-2F043F94A91B}" srcOrd="0" destOrd="0" presId="urn:microsoft.com/office/officeart/2005/8/layout/hList1"/>
    <dgm:cxn modelId="{6091E128-691F-4D12-903A-01192AF10753}" type="presOf" srcId="{2727E941-0FC7-4235-8ACF-C4ED47745170}" destId="{07FC6004-C0BD-46AF-9595-50CED68B3977}" srcOrd="0" destOrd="1" presId="urn:microsoft.com/office/officeart/2005/8/layout/hList1"/>
    <dgm:cxn modelId="{5A8FC9F1-CE10-4911-8C79-8DF5FA6FE1F6}" type="presParOf" srcId="{BF5C26F1-6C85-4137-9CAF-2764170562A2}" destId="{B7945544-FD05-469E-8385-BEA9FAA3376A}" srcOrd="0" destOrd="0" presId="urn:microsoft.com/office/officeart/2005/8/layout/hList1"/>
    <dgm:cxn modelId="{EC5869D2-1A95-4CB4-9F98-D45AF2539990}" type="presParOf" srcId="{B7945544-FD05-469E-8385-BEA9FAA3376A}" destId="{3A593F5A-919C-4603-B281-B64755C0BB7F}" srcOrd="0" destOrd="0" presId="urn:microsoft.com/office/officeart/2005/8/layout/hList1"/>
    <dgm:cxn modelId="{D67BF9B5-3D4C-4B01-84DE-0484688AB60B}" type="presParOf" srcId="{B7945544-FD05-469E-8385-BEA9FAA3376A}" destId="{07FC6004-C0BD-46AF-9595-50CED68B3977}" srcOrd="1" destOrd="0" presId="urn:microsoft.com/office/officeart/2005/8/layout/hList1"/>
    <dgm:cxn modelId="{9A59621C-A7F1-4B21-948F-2D5AEEAD3A6A}" type="presParOf" srcId="{BF5C26F1-6C85-4137-9CAF-2764170562A2}" destId="{A19BB922-E80E-4B35-80AE-ADD2074430CE}" srcOrd="1" destOrd="0" presId="urn:microsoft.com/office/officeart/2005/8/layout/hList1"/>
    <dgm:cxn modelId="{F27D363D-A15E-4D10-9093-0BA9143339CB}" type="presParOf" srcId="{BF5C26F1-6C85-4137-9CAF-2764170562A2}" destId="{83CACF5F-8654-4FB9-A24E-6BFF4A18E8A2}" srcOrd="2" destOrd="0" presId="urn:microsoft.com/office/officeart/2005/8/layout/hList1"/>
    <dgm:cxn modelId="{DF29DDB0-A5B0-4C1B-A7EB-521066D66DE5}" type="presParOf" srcId="{83CACF5F-8654-4FB9-A24E-6BFF4A18E8A2}" destId="{1D1D3636-BA9F-4EAA-8BAF-0D77C215F4BE}" srcOrd="0" destOrd="0" presId="urn:microsoft.com/office/officeart/2005/8/layout/hList1"/>
    <dgm:cxn modelId="{2338CB2F-6BD8-4931-8921-77F2A02BB715}" type="presParOf" srcId="{83CACF5F-8654-4FB9-A24E-6BFF4A18E8A2}" destId="{E5BAE554-AC9F-4B4F-A0F9-3DE412E48471}" srcOrd="1" destOrd="0" presId="urn:microsoft.com/office/officeart/2005/8/layout/hList1"/>
    <dgm:cxn modelId="{46C78E16-BEE9-43D3-B3D1-ADB8EEEFB59C}" type="presParOf" srcId="{BF5C26F1-6C85-4137-9CAF-2764170562A2}" destId="{A3CF5E7A-0CE9-4F5E-9645-01C09EE9B3E9}" srcOrd="3" destOrd="0" presId="urn:microsoft.com/office/officeart/2005/8/layout/hList1"/>
    <dgm:cxn modelId="{A4E2A802-AC85-4F73-B47B-501116665D7C}" type="presParOf" srcId="{BF5C26F1-6C85-4137-9CAF-2764170562A2}" destId="{53338B9E-E013-4063-B6D8-A131F8188A36}" srcOrd="4" destOrd="0" presId="urn:microsoft.com/office/officeart/2005/8/layout/hList1"/>
    <dgm:cxn modelId="{DAFF9232-F472-47DF-9C7D-1D796F104407}" type="presParOf" srcId="{53338B9E-E013-4063-B6D8-A131F8188A36}" destId="{81CB1CF8-98DD-4047-B8B7-2F043F94A91B}" srcOrd="0" destOrd="0" presId="urn:microsoft.com/office/officeart/2005/8/layout/hList1"/>
    <dgm:cxn modelId="{F27D9574-E94D-480F-B593-2835DAD3B8AE}" type="presParOf" srcId="{53338B9E-E013-4063-B6D8-A131F8188A36}" destId="{8C0787AE-E2B3-4BAF-A300-7BB19ED3225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93F5A-919C-4603-B281-B64755C0BB7F}">
      <dsp:nvSpPr>
        <dsp:cNvPr id="0" name=""/>
        <dsp:cNvSpPr/>
      </dsp:nvSpPr>
      <dsp:spPr>
        <a:xfrm>
          <a:off x="2571" y="200271"/>
          <a:ext cx="2507456" cy="1002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/>
            <a:t>BEFORE PERSEIAS </a:t>
          </a:r>
          <a:r>
            <a:rPr lang="ca-ES" sz="2000" kern="1200" dirty="0" err="1"/>
            <a:t>development</a:t>
          </a:r>
          <a:endParaRPr lang="ca-ES" sz="2000" kern="1200" dirty="0"/>
        </a:p>
      </dsp:txBody>
      <dsp:txXfrm>
        <a:off x="2571" y="200271"/>
        <a:ext cx="2507456" cy="1002982"/>
      </dsp:txXfrm>
    </dsp:sp>
    <dsp:sp modelId="{07FC6004-C0BD-46AF-9595-50CED68B3977}">
      <dsp:nvSpPr>
        <dsp:cNvPr id="0" name=""/>
        <dsp:cNvSpPr/>
      </dsp:nvSpPr>
      <dsp:spPr>
        <a:xfrm>
          <a:off x="2571" y="1203254"/>
          <a:ext cx="2507456" cy="312243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a-ES" sz="1800" kern="1200" dirty="0" err="1"/>
            <a:t>Students</a:t>
          </a:r>
          <a:r>
            <a:rPr lang="ca-ES" sz="1800" kern="1200" dirty="0"/>
            <a:t>: </a:t>
          </a:r>
          <a:r>
            <a:rPr lang="ca-ES" sz="1800" kern="1200" dirty="0" smtClean="0"/>
            <a:t>             </a:t>
          </a:r>
          <a:r>
            <a:rPr lang="ca-ES" sz="1800" kern="1200" dirty="0" err="1" smtClean="0"/>
            <a:t>survey</a:t>
          </a:r>
          <a:r>
            <a:rPr lang="ca-ES" sz="1800" kern="1200" dirty="0" smtClean="0"/>
            <a:t> </a:t>
          </a:r>
          <a:r>
            <a:rPr lang="ca-ES" sz="1800" kern="1200" dirty="0" err="1"/>
            <a:t>pre</a:t>
          </a:r>
          <a:r>
            <a:rPr lang="ca-ES" sz="1800" kern="1200" dirty="0"/>
            <a:t>-PERSEIA (</a:t>
          </a:r>
          <a:r>
            <a:rPr lang="ca-ES" sz="1800" kern="1200" dirty="0" err="1"/>
            <a:t>including</a:t>
          </a:r>
          <a:r>
            <a:rPr lang="ca-ES" sz="1800" kern="1200" dirty="0"/>
            <a:t> pilot)</a:t>
          </a:r>
        </a:p>
      </dsp:txBody>
      <dsp:txXfrm>
        <a:off x="2571" y="1203254"/>
        <a:ext cx="2507456" cy="3122437"/>
      </dsp:txXfrm>
    </dsp:sp>
    <dsp:sp modelId="{1D1D3636-BA9F-4EAA-8BAF-0D77C215F4BE}">
      <dsp:nvSpPr>
        <dsp:cNvPr id="0" name=""/>
        <dsp:cNvSpPr/>
      </dsp:nvSpPr>
      <dsp:spPr>
        <a:xfrm>
          <a:off x="2861071" y="200271"/>
          <a:ext cx="2507456" cy="1002982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/>
            <a:t>DURING PERSEIAS development</a:t>
          </a:r>
        </a:p>
      </dsp:txBody>
      <dsp:txXfrm>
        <a:off x="2861071" y="200271"/>
        <a:ext cx="2507456" cy="1002982"/>
      </dsp:txXfrm>
    </dsp:sp>
    <dsp:sp modelId="{E5BAE554-AC9F-4B4F-A0F9-3DE412E48471}">
      <dsp:nvSpPr>
        <dsp:cNvPr id="0" name=""/>
        <dsp:cNvSpPr/>
      </dsp:nvSpPr>
      <dsp:spPr>
        <a:xfrm>
          <a:off x="2861071" y="1203254"/>
          <a:ext cx="2507456" cy="3122437"/>
        </a:xfrm>
        <a:prstGeom prst="rect">
          <a:avLst/>
        </a:prstGeom>
        <a:solidFill>
          <a:schemeClr val="accent2">
            <a:tint val="40000"/>
            <a:alpha val="90000"/>
            <a:hueOff val="-424614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4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4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a-ES" sz="1800" kern="1200" dirty="0" err="1"/>
            <a:t>Students</a:t>
          </a:r>
          <a:r>
            <a:rPr lang="ca-ES" sz="1800" kern="1200" dirty="0"/>
            <a:t>: </a:t>
          </a:r>
          <a:r>
            <a:rPr lang="ca-ES" sz="1800" kern="1200" dirty="0" smtClean="0"/>
            <a:t>      </a:t>
          </a:r>
          <a:r>
            <a:rPr lang="ca-ES" sz="1800" kern="1200" dirty="0" err="1" smtClean="0"/>
            <a:t>observation</a:t>
          </a:r>
          <a:r>
            <a:rPr lang="ca-ES" sz="1800" kern="1200" dirty="0" smtClean="0"/>
            <a:t> </a:t>
          </a:r>
          <a:r>
            <a:rPr lang="ca-ES" sz="1800" kern="1200" dirty="0" err="1"/>
            <a:t>PWs</a:t>
          </a:r>
          <a:endParaRPr lang="ca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a-ES" sz="1800" kern="1200" dirty="0" err="1"/>
            <a:t>Teachers</a:t>
          </a:r>
          <a:r>
            <a:rPr lang="ca-ES" sz="1800" kern="1200" dirty="0"/>
            <a:t>: </a:t>
          </a:r>
          <a:r>
            <a:rPr lang="ca-ES" sz="1800" kern="1200" dirty="0" smtClean="0"/>
            <a:t>         </a:t>
          </a:r>
          <a:r>
            <a:rPr lang="ca-ES" sz="1800" kern="1200" dirty="0" err="1" smtClean="0"/>
            <a:t>strategic</a:t>
          </a:r>
          <a:r>
            <a:rPr lang="ca-ES" sz="1800" kern="1200" dirty="0" smtClean="0"/>
            <a:t> </a:t>
          </a:r>
          <a:r>
            <a:rPr lang="ca-ES" sz="1800" kern="1200" dirty="0"/>
            <a:t>informal </a:t>
          </a:r>
          <a:r>
            <a:rPr lang="ca-ES" sz="1800" kern="1200" dirty="0" err="1"/>
            <a:t>interviews</a:t>
          </a:r>
          <a:endParaRPr lang="ca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a-ES" sz="1800" kern="1200" dirty="0" err="1"/>
            <a:t>ECRs</a:t>
          </a:r>
          <a:r>
            <a:rPr lang="ca-ES" sz="1800" kern="1200" dirty="0"/>
            <a:t>: </a:t>
          </a:r>
          <a:r>
            <a:rPr lang="ca-ES" sz="1800" kern="1200" dirty="0" smtClean="0"/>
            <a:t>                  </a:t>
          </a:r>
          <a:r>
            <a:rPr lang="ca-ES" sz="1800" kern="1200" dirty="0" err="1" smtClean="0"/>
            <a:t>strategic</a:t>
          </a:r>
          <a:r>
            <a:rPr lang="ca-ES" sz="1800" kern="1200" dirty="0" smtClean="0"/>
            <a:t> </a:t>
          </a:r>
          <a:r>
            <a:rPr lang="ca-ES" sz="1800" kern="1200" dirty="0"/>
            <a:t>informal </a:t>
          </a:r>
          <a:r>
            <a:rPr lang="ca-ES" sz="1800" kern="1200" dirty="0" err="1"/>
            <a:t>interviews</a:t>
          </a:r>
          <a:endParaRPr lang="ca-E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400" kern="1200" dirty="0"/>
        </a:p>
      </dsp:txBody>
      <dsp:txXfrm>
        <a:off x="2861071" y="1203254"/>
        <a:ext cx="2507456" cy="3122437"/>
      </dsp:txXfrm>
    </dsp:sp>
    <dsp:sp modelId="{81CB1CF8-98DD-4047-B8B7-2F043F94A91B}">
      <dsp:nvSpPr>
        <dsp:cNvPr id="0" name=""/>
        <dsp:cNvSpPr/>
      </dsp:nvSpPr>
      <dsp:spPr>
        <a:xfrm>
          <a:off x="5719572" y="200271"/>
          <a:ext cx="2507456" cy="100298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000" kern="1200" dirty="0"/>
            <a:t>AFTER PERSEIAS </a:t>
          </a:r>
          <a:r>
            <a:rPr lang="ca-ES" sz="2000" kern="1200" dirty="0" err="1"/>
            <a:t>development</a:t>
          </a:r>
          <a:endParaRPr lang="ca-ES" sz="2000" kern="1200" dirty="0"/>
        </a:p>
      </dsp:txBody>
      <dsp:txXfrm>
        <a:off x="5719572" y="200271"/>
        <a:ext cx="2507456" cy="1002982"/>
      </dsp:txXfrm>
    </dsp:sp>
    <dsp:sp modelId="{8C0787AE-E2B3-4BAF-A300-7BB19ED32256}">
      <dsp:nvSpPr>
        <dsp:cNvPr id="0" name=""/>
        <dsp:cNvSpPr/>
      </dsp:nvSpPr>
      <dsp:spPr>
        <a:xfrm>
          <a:off x="5719572" y="1203254"/>
          <a:ext cx="2507456" cy="3122437"/>
        </a:xfrm>
        <a:prstGeom prst="rect">
          <a:avLst/>
        </a:prstGeom>
        <a:solidFill>
          <a:schemeClr val="accent2">
            <a:tint val="40000"/>
            <a:alpha val="90000"/>
            <a:hueOff val="-849227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7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a-ES" sz="1800" kern="1200" dirty="0" err="1"/>
            <a:t>Students</a:t>
          </a:r>
          <a:r>
            <a:rPr lang="ca-ES" sz="1800" kern="1200" dirty="0"/>
            <a:t>: </a:t>
          </a:r>
          <a:r>
            <a:rPr lang="ca-ES" sz="1800" kern="1200" dirty="0" smtClean="0"/>
            <a:t>             </a:t>
          </a:r>
          <a:r>
            <a:rPr lang="ca-ES" sz="1800" kern="1200" dirty="0" err="1" smtClean="0"/>
            <a:t>survey</a:t>
          </a:r>
          <a:r>
            <a:rPr lang="ca-ES" sz="1800" kern="1200" dirty="0" smtClean="0"/>
            <a:t> </a:t>
          </a:r>
          <a:r>
            <a:rPr lang="ca-ES" sz="1800" kern="1200" dirty="0"/>
            <a:t>post-PERSEIA, focus </a:t>
          </a:r>
          <a:r>
            <a:rPr lang="ca-ES" sz="1800" kern="1200" dirty="0" err="1"/>
            <a:t>group</a:t>
          </a:r>
          <a:endParaRPr lang="ca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a-ES" sz="1800" kern="1200" dirty="0" err="1"/>
            <a:t>Teachers</a:t>
          </a:r>
          <a:r>
            <a:rPr lang="ca-ES" sz="1800" kern="1200" dirty="0"/>
            <a:t>: </a:t>
          </a:r>
          <a:r>
            <a:rPr lang="ca-ES" sz="1800" kern="1200" dirty="0" smtClean="0"/>
            <a:t>           formal </a:t>
          </a:r>
          <a:r>
            <a:rPr lang="ca-ES" sz="1800" kern="1200" dirty="0"/>
            <a:t>semi-</a:t>
          </a:r>
          <a:r>
            <a:rPr lang="ca-ES" sz="1800" kern="1200" dirty="0" err="1"/>
            <a:t>structured</a:t>
          </a:r>
          <a:r>
            <a:rPr lang="ca-ES" sz="1800" kern="1200" dirty="0"/>
            <a:t> </a:t>
          </a:r>
          <a:r>
            <a:rPr lang="ca-ES" sz="1800" kern="1200" dirty="0" err="1"/>
            <a:t>interviews</a:t>
          </a:r>
          <a:endParaRPr lang="ca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a-ES" sz="1800" kern="1200" dirty="0" err="1" smtClean="0"/>
            <a:t>ECRs</a:t>
          </a:r>
          <a:r>
            <a:rPr lang="ca-ES" sz="1800" kern="1200" dirty="0" smtClean="0"/>
            <a:t>: focus </a:t>
          </a:r>
          <a:r>
            <a:rPr lang="ca-ES" sz="1800" kern="1200" dirty="0" err="1" smtClean="0"/>
            <a:t>group</a:t>
          </a:r>
          <a:r>
            <a:rPr lang="ca-ES" sz="1800" kern="1200" dirty="0" smtClean="0"/>
            <a:t> / </a:t>
          </a:r>
          <a:r>
            <a:rPr lang="ca-ES" sz="1800" kern="1200" dirty="0" err="1" smtClean="0"/>
            <a:t>group</a:t>
          </a:r>
          <a:r>
            <a:rPr lang="ca-ES" sz="1800" kern="1200" dirty="0" smtClean="0"/>
            <a:t> </a:t>
          </a:r>
          <a:r>
            <a:rPr lang="ca-ES" sz="1800" kern="1200" dirty="0" err="1" smtClean="0"/>
            <a:t>interview</a:t>
          </a:r>
          <a:endParaRPr lang="ca-E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a-ES" sz="1800" kern="1200" dirty="0" err="1"/>
            <a:t>Science</a:t>
          </a:r>
          <a:r>
            <a:rPr lang="ca-ES" sz="1800" kern="1200" dirty="0"/>
            <a:t> </a:t>
          </a:r>
          <a:r>
            <a:rPr lang="ca-ES" sz="1800" kern="1200" dirty="0" err="1"/>
            <a:t>comm</a:t>
          </a:r>
          <a:r>
            <a:rPr lang="ca-ES" sz="1800" kern="1200" dirty="0"/>
            <a:t>.: </a:t>
          </a:r>
          <a:r>
            <a:rPr lang="ca-ES" sz="1800" kern="1200" dirty="0" smtClean="0"/>
            <a:t>   </a:t>
          </a:r>
          <a:r>
            <a:rPr lang="ca-ES" sz="1800" kern="1200" dirty="0" err="1" smtClean="0"/>
            <a:t>group</a:t>
          </a:r>
          <a:r>
            <a:rPr lang="ca-ES" sz="1800" kern="1200" dirty="0" smtClean="0"/>
            <a:t> </a:t>
          </a:r>
          <a:r>
            <a:rPr lang="ca-ES" sz="1800" kern="1200" dirty="0" err="1"/>
            <a:t>discussion</a:t>
          </a:r>
          <a:endParaRPr lang="ca-E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a-ES" sz="1400" kern="1200" dirty="0"/>
        </a:p>
      </dsp:txBody>
      <dsp:txXfrm>
        <a:off x="5719572" y="1203254"/>
        <a:ext cx="2507456" cy="3122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75456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359240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320894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139261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42556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10543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268067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399583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305114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42967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147264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0CA70-8F67-468C-B40E-16E9F3A9E8DC}" type="datetimeFigureOut">
              <a:rPr lang="ca-ES" smtClean="0"/>
              <a:pPr/>
              <a:t>14/11/2016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88856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  <p:sp>
        <p:nvSpPr>
          <p:cNvPr id="7" name="QuadreDeText 6"/>
          <p:cNvSpPr txBox="1"/>
          <p:nvPr/>
        </p:nvSpPr>
        <p:spPr>
          <a:xfrm>
            <a:off x="592284" y="831273"/>
            <a:ext cx="1126637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sz="2400" dirty="0" smtClean="0"/>
              <a:t>WP4 </a:t>
            </a:r>
            <a:r>
              <a:rPr lang="ca-ES" sz="2400" dirty="0" err="1" smtClean="0"/>
              <a:t>Impact</a:t>
            </a:r>
            <a:r>
              <a:rPr lang="ca-ES" sz="2400" dirty="0" smtClean="0"/>
              <a:t> </a:t>
            </a:r>
            <a:r>
              <a:rPr lang="ca-ES" sz="2400" dirty="0" err="1" smtClean="0"/>
              <a:t>assessment</a:t>
            </a:r>
            <a:endParaRPr lang="ca-ES" sz="2400" dirty="0" smtClean="0"/>
          </a:p>
          <a:p>
            <a:endParaRPr lang="ca-ES" dirty="0" smtClean="0"/>
          </a:p>
          <a:p>
            <a:r>
              <a:rPr lang="ca-ES" dirty="0" err="1" smtClean="0"/>
              <a:t>Main</a:t>
            </a:r>
            <a:r>
              <a:rPr lang="ca-ES" dirty="0" smtClean="0"/>
              <a:t> </a:t>
            </a:r>
            <a:r>
              <a:rPr lang="ca-ES" dirty="0" err="1"/>
              <a:t>activities</a:t>
            </a:r>
            <a:r>
              <a:rPr lang="ca-ES" dirty="0"/>
              <a:t> </a:t>
            </a:r>
            <a:r>
              <a:rPr lang="ca-ES" dirty="0" err="1" smtClean="0"/>
              <a:t>conducted</a:t>
            </a:r>
            <a:endParaRPr lang="ca-ES" dirty="0" smtClean="0"/>
          </a:p>
          <a:p>
            <a:endParaRPr lang="ca-ES" dirty="0"/>
          </a:p>
          <a:p>
            <a:r>
              <a:rPr lang="en-US" sz="1800" dirty="0">
                <a:solidFill>
                  <a:schemeClr val="tx1"/>
                </a:solidFill>
              </a:rPr>
              <a:t>Task 4.1 Development of an innovative and participatory impact assessment research methodology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Systematic review of 67 papers on assessment of stem learning/engagement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Exploratory </a:t>
            </a:r>
            <a:r>
              <a:rPr lang="en-US" sz="1800" b="0" dirty="0">
                <a:solidFill>
                  <a:schemeClr val="tx1"/>
                </a:solidFill>
              </a:rPr>
              <a:t>workshop with 10 to 20 students in four selected schools in Spain, four in France and three in the UK</a:t>
            </a:r>
            <a:endParaRPr lang="es-ES" sz="18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b="0" dirty="0" err="1">
                <a:solidFill>
                  <a:schemeClr val="tx1"/>
                </a:solidFill>
              </a:rPr>
              <a:t>Return</a:t>
            </a:r>
            <a:r>
              <a:rPr lang="es-ES" sz="1800" b="0" dirty="0">
                <a:solidFill>
                  <a:schemeClr val="tx1"/>
                </a:solidFill>
              </a:rPr>
              <a:t> of </a:t>
            </a:r>
            <a:r>
              <a:rPr lang="es-ES" sz="1800" b="0" dirty="0" err="1">
                <a:solidFill>
                  <a:schemeClr val="tx1"/>
                </a:solidFill>
              </a:rPr>
              <a:t>results</a:t>
            </a:r>
            <a:r>
              <a:rPr lang="es-ES" sz="1800" b="0" dirty="0">
                <a:solidFill>
                  <a:schemeClr val="tx1"/>
                </a:solidFill>
              </a:rPr>
              <a:t> </a:t>
            </a:r>
            <a:r>
              <a:rPr lang="es-ES" sz="1800" b="0" dirty="0" smtClean="0">
                <a:solidFill>
                  <a:schemeClr val="tx1"/>
                </a:solidFill>
              </a:rPr>
              <a:t>of </a:t>
            </a:r>
            <a:r>
              <a:rPr lang="es-ES" sz="1800" b="0" dirty="0" err="1">
                <a:solidFill>
                  <a:schemeClr val="tx1"/>
                </a:solidFill>
              </a:rPr>
              <a:t>exploratory</a:t>
            </a:r>
            <a:r>
              <a:rPr lang="es-ES" sz="1800" b="0" dirty="0">
                <a:solidFill>
                  <a:schemeClr val="tx1"/>
                </a:solidFill>
              </a:rPr>
              <a:t> </a:t>
            </a:r>
            <a:r>
              <a:rPr lang="es-ES" sz="1800" b="0" dirty="0" smtClean="0">
                <a:solidFill>
                  <a:schemeClr val="tx1"/>
                </a:solidFill>
              </a:rPr>
              <a:t>workshops in </a:t>
            </a:r>
            <a:r>
              <a:rPr lang="es-ES" sz="1800" b="0" dirty="0" err="1">
                <a:solidFill>
                  <a:schemeClr val="tx1"/>
                </a:solidFill>
              </a:rPr>
              <a:t>schools</a:t>
            </a:r>
            <a:r>
              <a:rPr lang="es-ES" sz="1800" b="0" dirty="0">
                <a:solidFill>
                  <a:schemeClr val="tx1"/>
                </a:solidFill>
              </a:rPr>
              <a:t> </a:t>
            </a:r>
            <a:endParaRPr lang="es-ES" sz="18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1800" b="0" dirty="0" err="1">
                <a:solidFill>
                  <a:schemeClr val="tx1"/>
                </a:solidFill>
              </a:rPr>
              <a:t>Refinement</a:t>
            </a:r>
            <a:r>
              <a:rPr lang="es-ES" sz="1800" b="0" dirty="0">
                <a:solidFill>
                  <a:schemeClr val="tx1"/>
                </a:solidFill>
              </a:rPr>
              <a:t> of </a:t>
            </a:r>
            <a:r>
              <a:rPr lang="es-ES" sz="1800" b="0" dirty="0" err="1">
                <a:solidFill>
                  <a:schemeClr val="tx1"/>
                </a:solidFill>
              </a:rPr>
              <a:t>PERFORM’s</a:t>
            </a:r>
            <a:r>
              <a:rPr lang="es-ES" sz="1800" b="0" dirty="0">
                <a:solidFill>
                  <a:schemeClr val="tx1"/>
                </a:solidFill>
              </a:rPr>
              <a:t> </a:t>
            </a:r>
            <a:r>
              <a:rPr lang="es-ES" sz="1800" b="0" dirty="0" err="1">
                <a:solidFill>
                  <a:schemeClr val="tx1"/>
                </a:solidFill>
              </a:rPr>
              <a:t>RRi</a:t>
            </a:r>
            <a:r>
              <a:rPr lang="es-ES" sz="1800" b="0" dirty="0">
                <a:solidFill>
                  <a:schemeClr val="tx1"/>
                </a:solidFill>
              </a:rPr>
              <a:t> </a:t>
            </a:r>
            <a:r>
              <a:rPr lang="es-ES" sz="1800" b="0" dirty="0" err="1">
                <a:solidFill>
                  <a:schemeClr val="tx1"/>
                </a:solidFill>
              </a:rPr>
              <a:t>guidelines</a:t>
            </a:r>
            <a:endParaRPr lang="en-US" sz="1800" b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Task </a:t>
            </a:r>
            <a:r>
              <a:rPr lang="en-US" sz="1800" dirty="0" smtClean="0">
                <a:solidFill>
                  <a:schemeClr val="tx1"/>
                </a:solidFill>
              </a:rPr>
              <a:t>4.2 </a:t>
            </a:r>
            <a:r>
              <a:rPr lang="en-US" sz="1800" dirty="0">
                <a:solidFill>
                  <a:schemeClr val="tx1"/>
                </a:solidFill>
              </a:rPr>
              <a:t>Evaluation of the social media-based impacts of the performance events on young people’s engagement in </a:t>
            </a:r>
            <a:r>
              <a:rPr lang="en-US" sz="1800" dirty="0" smtClean="0">
                <a:solidFill>
                  <a:schemeClr val="tx1"/>
                </a:solidFill>
              </a:rPr>
              <a:t>science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Social media data collection and preparation of automated analysis tool to evaluate audience responses to performance events.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Task </a:t>
            </a:r>
            <a:r>
              <a:rPr lang="en-US" sz="1800" dirty="0">
                <a:solidFill>
                  <a:schemeClr val="tx1"/>
                </a:solidFill>
              </a:rPr>
              <a:t>4</a:t>
            </a:r>
            <a:r>
              <a:rPr lang="en-US" sz="1800" dirty="0" smtClean="0">
                <a:solidFill>
                  <a:schemeClr val="tx1"/>
                </a:solidFill>
              </a:rPr>
              <a:t>.3 </a:t>
            </a:r>
            <a:r>
              <a:rPr lang="en-US" sz="1800" dirty="0">
                <a:solidFill>
                  <a:schemeClr val="tx1"/>
                </a:solidFill>
              </a:rPr>
              <a:t>Evaluation of the acquisition of transversal competences by students during the educational </a:t>
            </a:r>
            <a:r>
              <a:rPr lang="en-US" sz="1800" dirty="0" smtClean="0">
                <a:solidFill>
                  <a:schemeClr val="tx1"/>
                </a:solidFill>
              </a:rPr>
              <a:t>process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Task </a:t>
            </a:r>
            <a:r>
              <a:rPr lang="en-GB" sz="1800" dirty="0">
                <a:solidFill>
                  <a:schemeClr val="tx1"/>
                </a:solidFill>
              </a:rPr>
              <a:t>4</a:t>
            </a:r>
            <a:r>
              <a:rPr lang="en-GB" sz="1800" dirty="0" smtClean="0">
                <a:solidFill>
                  <a:schemeClr val="tx1"/>
                </a:solidFill>
              </a:rPr>
              <a:t>.4 </a:t>
            </a:r>
            <a:r>
              <a:rPr lang="en-US" sz="1800" dirty="0">
                <a:solidFill>
                  <a:schemeClr val="tx1"/>
                </a:solidFill>
              </a:rPr>
              <a:t>Assessment of the Responsible Research and Innovation values</a:t>
            </a:r>
            <a:endParaRPr lang="ca-E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b="0" dirty="0" err="1">
                <a:solidFill>
                  <a:schemeClr val="tx1"/>
                </a:solidFill>
              </a:rPr>
              <a:t>Development</a:t>
            </a:r>
            <a:r>
              <a:rPr lang="es-ES" sz="1800" b="0" dirty="0">
                <a:solidFill>
                  <a:schemeClr val="tx1"/>
                </a:solidFill>
              </a:rPr>
              <a:t> of </a:t>
            </a:r>
            <a:r>
              <a:rPr lang="es-ES" sz="1800" b="0" dirty="0" err="1" smtClean="0">
                <a:solidFill>
                  <a:schemeClr val="tx1"/>
                </a:solidFill>
              </a:rPr>
              <a:t>an</a:t>
            </a:r>
            <a:r>
              <a:rPr lang="es-ES" sz="1800" b="0" dirty="0" smtClean="0">
                <a:solidFill>
                  <a:schemeClr val="tx1"/>
                </a:solidFill>
              </a:rPr>
              <a:t> </a:t>
            </a:r>
            <a:r>
              <a:rPr lang="es-ES" sz="1800" b="0" dirty="0" err="1" smtClean="0">
                <a:solidFill>
                  <a:schemeClr val="tx1"/>
                </a:solidFill>
              </a:rPr>
              <a:t>impact</a:t>
            </a:r>
            <a:r>
              <a:rPr lang="es-ES" sz="1800" b="0" dirty="0" smtClean="0">
                <a:solidFill>
                  <a:schemeClr val="tx1"/>
                </a:solidFill>
              </a:rPr>
              <a:t> </a:t>
            </a:r>
            <a:r>
              <a:rPr lang="es-ES" sz="1800" b="0" dirty="0" err="1">
                <a:solidFill>
                  <a:schemeClr val="tx1"/>
                </a:solidFill>
              </a:rPr>
              <a:t>assessment</a:t>
            </a:r>
            <a:r>
              <a:rPr lang="es-ES" sz="1800" b="0" dirty="0">
                <a:solidFill>
                  <a:schemeClr val="tx1"/>
                </a:solidFill>
              </a:rPr>
              <a:t> </a:t>
            </a:r>
            <a:r>
              <a:rPr lang="es-ES" sz="1800" b="0" dirty="0" err="1" smtClean="0">
                <a:solidFill>
                  <a:schemeClr val="tx1"/>
                </a:solidFill>
              </a:rPr>
              <a:t>strategy</a:t>
            </a:r>
            <a:r>
              <a:rPr lang="es-ES" sz="1800" b="0" dirty="0" smtClean="0">
                <a:solidFill>
                  <a:schemeClr val="tx1"/>
                </a:solidFill>
              </a:rPr>
              <a:t> and </a:t>
            </a:r>
            <a:r>
              <a:rPr lang="es-ES" sz="1800" b="0" dirty="0" err="1" smtClean="0">
                <a:solidFill>
                  <a:schemeClr val="tx1"/>
                </a:solidFill>
              </a:rPr>
              <a:t>methods</a:t>
            </a:r>
            <a:endParaRPr lang="es-ES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98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2770" y="305226"/>
            <a:ext cx="604668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>
                <a:solidFill>
                  <a:srgbClr val="CC0099"/>
                </a:solidFill>
              </a:rPr>
              <a:t>WP4 </a:t>
            </a:r>
            <a:r>
              <a:rPr lang="ca-ES" sz="2400" b="1" dirty="0" err="1" smtClean="0">
                <a:solidFill>
                  <a:srgbClr val="CC0099"/>
                </a:solidFill>
              </a:rPr>
              <a:t>Impact</a:t>
            </a:r>
            <a:r>
              <a:rPr lang="ca-ES" sz="2400" b="1" dirty="0" smtClean="0">
                <a:solidFill>
                  <a:srgbClr val="CC0099"/>
                </a:solidFill>
              </a:rPr>
              <a:t> </a:t>
            </a:r>
            <a:r>
              <a:rPr lang="ca-ES" sz="2400" b="1" dirty="0" err="1" smtClean="0">
                <a:solidFill>
                  <a:srgbClr val="CC0099"/>
                </a:solidFill>
              </a:rPr>
              <a:t>assessment</a:t>
            </a:r>
            <a:endParaRPr lang="ca-ES" sz="2400" b="1" dirty="0">
              <a:solidFill>
                <a:srgbClr val="CC0099"/>
              </a:solidFill>
            </a:endParaRPr>
          </a:p>
          <a:p>
            <a:endParaRPr lang="ca-ES" sz="2000" b="1" dirty="0" smtClean="0">
              <a:solidFill>
                <a:srgbClr val="CC0099"/>
              </a:solidFill>
            </a:endParaRPr>
          </a:p>
          <a:p>
            <a:endParaRPr lang="en-US" sz="2000" b="1" dirty="0" smtClean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CC0099"/>
                </a:solidFill>
              </a:rPr>
              <a:t>Main outputs achieved</a:t>
            </a:r>
          </a:p>
          <a:p>
            <a:endParaRPr lang="en-US" sz="2000" b="1" dirty="0">
              <a:solidFill>
                <a:srgbClr val="CC0099"/>
              </a:solidFill>
            </a:endParaRPr>
          </a:p>
          <a:p>
            <a:r>
              <a:rPr lang="es-ES" sz="2000" b="1" dirty="0"/>
              <a:t>D4.1. </a:t>
            </a:r>
            <a:r>
              <a:rPr lang="es-ES" sz="2000" b="1" dirty="0" err="1"/>
              <a:t>Research</a:t>
            </a:r>
            <a:r>
              <a:rPr lang="es-ES" sz="2000" b="1" dirty="0"/>
              <a:t> </a:t>
            </a:r>
            <a:r>
              <a:rPr lang="es-ES" sz="2000" b="1" dirty="0" err="1"/>
              <a:t>Report</a:t>
            </a:r>
            <a:r>
              <a:rPr lang="es-ES" sz="2000" b="1" dirty="0"/>
              <a:t>: </a:t>
            </a:r>
            <a:r>
              <a:rPr lang="es-ES" sz="2000" b="1" dirty="0" err="1"/>
              <a:t>Methodological</a:t>
            </a:r>
            <a:r>
              <a:rPr lang="es-ES" sz="2000" b="1" dirty="0"/>
              <a:t> </a:t>
            </a:r>
            <a:r>
              <a:rPr lang="es-ES" sz="2000" b="1" dirty="0" err="1"/>
              <a:t>aspects</a:t>
            </a:r>
            <a:r>
              <a:rPr lang="es-ES" sz="2000" b="1" dirty="0"/>
              <a:t> of </a:t>
            </a:r>
            <a:r>
              <a:rPr lang="es-ES" sz="2000" b="1" dirty="0" err="1"/>
              <a:t>Science</a:t>
            </a:r>
            <a:r>
              <a:rPr lang="es-ES" sz="2000" b="1" dirty="0"/>
              <a:t> </a:t>
            </a:r>
            <a:r>
              <a:rPr lang="es-ES" sz="2000" b="1" dirty="0" err="1"/>
              <a:t>Education</a:t>
            </a:r>
            <a:r>
              <a:rPr lang="es-ES" sz="2000" b="1" dirty="0"/>
              <a:t> </a:t>
            </a:r>
            <a:r>
              <a:rPr lang="es-ES" sz="2000" b="1" dirty="0" err="1"/>
              <a:t>Assessment</a:t>
            </a:r>
            <a:r>
              <a:rPr lang="es-ES" sz="2000" b="1" dirty="0"/>
              <a:t> </a:t>
            </a:r>
          </a:p>
          <a:p>
            <a:endParaRPr lang="ca-ES" sz="2000" b="1" dirty="0">
              <a:solidFill>
                <a:srgbClr val="CC0099"/>
              </a:solidFill>
            </a:endParaRPr>
          </a:p>
          <a:p>
            <a:pPr lvl="1"/>
            <a:r>
              <a:rPr lang="es-ES" sz="2000" dirty="0" smtClean="0"/>
              <a:t>32 </a:t>
            </a:r>
            <a:r>
              <a:rPr lang="es-ES" sz="2000" dirty="0" err="1"/>
              <a:t>assessment</a:t>
            </a:r>
            <a:r>
              <a:rPr lang="es-ES" sz="2000" dirty="0"/>
              <a:t> </a:t>
            </a:r>
            <a:r>
              <a:rPr lang="es-ES" sz="2000" dirty="0" err="1" smtClean="0"/>
              <a:t>criteria</a:t>
            </a:r>
            <a:r>
              <a:rPr lang="es-ES" sz="2000" dirty="0" smtClean="0"/>
              <a:t> and 93 </a:t>
            </a:r>
            <a:r>
              <a:rPr lang="es-ES" sz="2000" dirty="0" err="1"/>
              <a:t>assessment</a:t>
            </a:r>
            <a:r>
              <a:rPr lang="es-ES" sz="2000" dirty="0"/>
              <a:t> </a:t>
            </a:r>
            <a:r>
              <a:rPr lang="es-ES" sz="2000" dirty="0" err="1"/>
              <a:t>indicators</a:t>
            </a:r>
            <a:endParaRPr lang="ca-ES" sz="2000" dirty="0"/>
          </a:p>
          <a:p>
            <a:pPr lvl="1"/>
            <a:endParaRPr lang="es-ES" sz="2000" dirty="0" smtClean="0"/>
          </a:p>
          <a:p>
            <a:pPr lvl="1"/>
            <a:r>
              <a:rPr lang="es-ES" sz="2000" dirty="0" err="1"/>
              <a:t>RRi-related</a:t>
            </a:r>
            <a:r>
              <a:rPr lang="es-ES" sz="2000" dirty="0"/>
              <a:t> </a:t>
            </a:r>
            <a:r>
              <a:rPr lang="es-ES" sz="2000" dirty="0" err="1"/>
              <a:t>s</a:t>
            </a:r>
            <a:r>
              <a:rPr lang="es-ES" sz="2000" dirty="0" err="1" smtClean="0"/>
              <a:t>cience</a:t>
            </a:r>
            <a:r>
              <a:rPr lang="es-ES" sz="2000" dirty="0" smtClean="0"/>
              <a:t> </a:t>
            </a:r>
            <a:r>
              <a:rPr lang="es-ES" sz="2000" dirty="0" err="1"/>
              <a:t>education</a:t>
            </a:r>
            <a:r>
              <a:rPr lang="es-ES" sz="2000" dirty="0"/>
              <a:t> </a:t>
            </a:r>
            <a:r>
              <a:rPr lang="es-ES" sz="2000" dirty="0" err="1"/>
              <a:t>assessment</a:t>
            </a:r>
            <a:r>
              <a:rPr lang="es-ES" sz="2000" dirty="0"/>
              <a:t> </a:t>
            </a:r>
            <a:r>
              <a:rPr lang="es-ES" sz="2000" dirty="0" err="1" smtClean="0"/>
              <a:t>framework</a:t>
            </a:r>
            <a:endParaRPr lang="es-ES" sz="2000" dirty="0" smtClean="0"/>
          </a:p>
          <a:p>
            <a:pPr lvl="1"/>
            <a:endParaRPr lang="es-ES" sz="2000" dirty="0"/>
          </a:p>
          <a:p>
            <a:r>
              <a:rPr lang="es-ES" sz="2000" b="1" dirty="0" smtClean="0"/>
              <a:t>WP4 </a:t>
            </a:r>
            <a:r>
              <a:rPr lang="es-ES" sz="2000" b="1" dirty="0" err="1" smtClean="0"/>
              <a:t>Assessment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strategy</a:t>
            </a:r>
            <a:endParaRPr lang="ca-ES" sz="2000" b="1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162" y="0"/>
            <a:ext cx="5295838" cy="685800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9943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2377" y="355696"/>
            <a:ext cx="105681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>
                <a:solidFill>
                  <a:srgbClr val="CC0099"/>
                </a:solidFill>
              </a:rPr>
              <a:t>WP4 </a:t>
            </a:r>
            <a:r>
              <a:rPr lang="ca-ES" sz="2400" b="1" dirty="0" err="1">
                <a:solidFill>
                  <a:srgbClr val="CC0099"/>
                </a:solidFill>
              </a:rPr>
              <a:t>Impact</a:t>
            </a:r>
            <a:r>
              <a:rPr lang="ca-ES" sz="2400" b="1" dirty="0">
                <a:solidFill>
                  <a:srgbClr val="CC0099"/>
                </a:solidFill>
              </a:rPr>
              <a:t> </a:t>
            </a:r>
            <a:r>
              <a:rPr lang="ca-ES" sz="2400" b="1" dirty="0" err="1">
                <a:solidFill>
                  <a:srgbClr val="CC0099"/>
                </a:solidFill>
              </a:rPr>
              <a:t>assessment</a:t>
            </a:r>
            <a:endParaRPr lang="ca-ES" sz="2400" b="1" dirty="0">
              <a:solidFill>
                <a:srgbClr val="CC0099"/>
              </a:solidFill>
            </a:endParaRPr>
          </a:p>
          <a:p>
            <a:endParaRPr lang="ca-ES" sz="2000" b="1" dirty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CC0099"/>
                </a:solidFill>
              </a:rPr>
              <a:t>Next </a:t>
            </a:r>
            <a:r>
              <a:rPr lang="en-US" sz="2000" b="1" dirty="0">
                <a:solidFill>
                  <a:srgbClr val="CC0099"/>
                </a:solidFill>
              </a:rPr>
              <a:t>activities until </a:t>
            </a:r>
            <a:r>
              <a:rPr lang="en-US" sz="2000" b="1" dirty="0" smtClean="0">
                <a:solidFill>
                  <a:srgbClr val="CC0099"/>
                </a:solidFill>
              </a:rPr>
              <a:t>Month18 (UAB &amp; UOC)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dirty="0" err="1" smtClean="0"/>
              <a:t>Assessment</a:t>
            </a:r>
            <a:r>
              <a:rPr lang="ca-ES" sz="2000" dirty="0" smtClean="0"/>
              <a:t> </a:t>
            </a:r>
            <a:r>
              <a:rPr lang="ca-ES" sz="2000" dirty="0" err="1" smtClean="0"/>
              <a:t>implementation</a:t>
            </a:r>
            <a:endParaRPr lang="ca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/>
          </a:p>
          <a:p>
            <a:endParaRPr lang="en-US" sz="2000" b="1" dirty="0">
              <a:solidFill>
                <a:srgbClr val="CC0099"/>
              </a:solidFill>
            </a:endParaRPr>
          </a:p>
          <a:p>
            <a:endParaRPr lang="ca-ES" sz="2000" b="1" dirty="0">
              <a:solidFill>
                <a:srgbClr val="CC0099"/>
              </a:solidFill>
            </a:endParaRP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285397811"/>
              </p:ext>
            </p:extLst>
          </p:nvPr>
        </p:nvGraphicFramePr>
        <p:xfrm>
          <a:off x="2326755" y="245575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Agrupar 11"/>
          <p:cNvGrpSpPr/>
          <p:nvPr/>
        </p:nvGrpSpPr>
        <p:grpSpPr>
          <a:xfrm>
            <a:off x="2049268" y="1770327"/>
            <a:ext cx="8444647" cy="694953"/>
            <a:chOff x="475516" y="3063217"/>
            <a:chExt cx="8444647" cy="694953"/>
          </a:xfrm>
          <a:effectLst/>
        </p:grpSpPr>
        <p:sp>
          <p:nvSpPr>
            <p:cNvPr id="9" name="Quadre de text 2"/>
            <p:cNvSpPr txBox="1">
              <a:spLocks noChangeArrowheads="1"/>
            </p:cNvSpPr>
            <p:nvPr/>
          </p:nvSpPr>
          <p:spPr bwMode="auto">
            <a:xfrm>
              <a:off x="808421" y="3221347"/>
              <a:ext cx="2162175" cy="527298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400" dirty="0">
                  <a:solidFill>
                    <a:srgbClr val="1F4E79"/>
                  </a:solidFill>
                  <a:effectLst/>
                  <a:ea typeface="Calibri"/>
                  <a:cs typeface="Times New Roman"/>
                </a:rPr>
                <a:t>December 2016- January2017</a:t>
              </a:r>
              <a:endParaRPr lang="es-ES_tradnl" sz="1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0" name="Quadre de text 2"/>
            <p:cNvSpPr txBox="1">
              <a:spLocks noChangeArrowheads="1"/>
            </p:cNvSpPr>
            <p:nvPr/>
          </p:nvSpPr>
          <p:spPr bwMode="auto">
            <a:xfrm>
              <a:off x="3720148" y="3221347"/>
              <a:ext cx="1890395" cy="536823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400" dirty="0">
                  <a:solidFill>
                    <a:srgbClr val="385623"/>
                  </a:solidFill>
                  <a:effectLst/>
                  <a:ea typeface="Calibri"/>
                  <a:cs typeface="Times New Roman"/>
                </a:rPr>
                <a:t>January- March/April 2017</a:t>
              </a:r>
              <a:endParaRPr lang="es-ES_tradnl" sz="1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Quadre de text 3"/>
            <p:cNvSpPr txBox="1">
              <a:spLocks noChangeArrowheads="1"/>
            </p:cNvSpPr>
            <p:nvPr/>
          </p:nvSpPr>
          <p:spPr bwMode="auto">
            <a:xfrm>
              <a:off x="6806248" y="3240397"/>
              <a:ext cx="1666875" cy="508248"/>
            </a:xfrm>
            <a:prstGeom prst="rect">
              <a:avLst/>
            </a:prstGeom>
            <a:ln>
              <a:solidFill>
                <a:srgbClr val="77933C"/>
              </a:solidFill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400" dirty="0">
                  <a:solidFill>
                    <a:srgbClr val="70AD47"/>
                  </a:solidFill>
                  <a:effectLst/>
                  <a:ea typeface="Calibri"/>
                  <a:cs typeface="Times New Roman"/>
                </a:rPr>
                <a:t>March- May 2017</a:t>
              </a:r>
              <a:endParaRPr lang="es-ES_tradnl" sz="14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2" name="Connector de fletxa recta 4"/>
            <p:cNvCxnSpPr/>
            <p:nvPr/>
          </p:nvCxnSpPr>
          <p:spPr>
            <a:xfrm>
              <a:off x="475516" y="3063217"/>
              <a:ext cx="8444647" cy="19050"/>
            </a:xfrm>
            <a:prstGeom prst="straightConnector1">
              <a:avLst/>
            </a:prstGeom>
            <a:ln w="28575" cmpd="sng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2933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2377" y="355696"/>
            <a:ext cx="1056813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>
                <a:solidFill>
                  <a:srgbClr val="CC0099"/>
                </a:solidFill>
              </a:rPr>
              <a:t>WP4 </a:t>
            </a:r>
            <a:r>
              <a:rPr lang="ca-ES" sz="2400" b="1" dirty="0" err="1">
                <a:solidFill>
                  <a:srgbClr val="CC0099"/>
                </a:solidFill>
              </a:rPr>
              <a:t>Impact</a:t>
            </a:r>
            <a:r>
              <a:rPr lang="ca-ES" sz="2400" b="1" dirty="0">
                <a:solidFill>
                  <a:srgbClr val="CC0099"/>
                </a:solidFill>
              </a:rPr>
              <a:t> </a:t>
            </a:r>
            <a:r>
              <a:rPr lang="ca-ES" sz="2400" b="1" dirty="0" err="1">
                <a:solidFill>
                  <a:srgbClr val="CC0099"/>
                </a:solidFill>
              </a:rPr>
              <a:t>assessment</a:t>
            </a:r>
            <a:endParaRPr lang="ca-ES" sz="2400" b="1" dirty="0">
              <a:solidFill>
                <a:srgbClr val="CC0099"/>
              </a:solidFill>
            </a:endParaRPr>
          </a:p>
          <a:p>
            <a:endParaRPr lang="ca-ES" sz="2000" b="1" dirty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CC0099"/>
                </a:solidFill>
              </a:rPr>
              <a:t>Next </a:t>
            </a:r>
            <a:r>
              <a:rPr lang="en-US" sz="2000" b="1" dirty="0">
                <a:solidFill>
                  <a:srgbClr val="CC0099"/>
                </a:solidFill>
              </a:rPr>
              <a:t>activities until </a:t>
            </a:r>
            <a:r>
              <a:rPr lang="en-US" sz="2000" b="1" dirty="0" smtClean="0">
                <a:solidFill>
                  <a:srgbClr val="CC0099"/>
                </a:solidFill>
              </a:rPr>
              <a:t>Month18 (</a:t>
            </a:r>
            <a:r>
              <a:rPr lang="en-US" sz="2000" b="1" dirty="0" err="1" smtClean="0">
                <a:solidFill>
                  <a:srgbClr val="CC0099"/>
                </a:solidFill>
              </a:rPr>
              <a:t>UoW</a:t>
            </a:r>
            <a:r>
              <a:rPr lang="en-US" sz="2000" b="1" dirty="0" smtClean="0">
                <a:solidFill>
                  <a:srgbClr val="CC0099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Ongoing data collection from Twitter and </a:t>
            </a:r>
            <a:r>
              <a:rPr lang="en-US" sz="2000" dirty="0" err="1"/>
              <a:t>Instagram</a:t>
            </a:r>
            <a:r>
              <a:rPr lang="en-US" sz="20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@</a:t>
            </a:r>
            <a:r>
              <a:rPr lang="en-US" sz="2000" dirty="0" err="1"/>
              <a:t>performstem</a:t>
            </a:r>
            <a:r>
              <a:rPr lang="en-US" sz="2000" dirty="0"/>
              <a:t> accounts on Twitter and </a:t>
            </a:r>
            <a:r>
              <a:rPr lang="en-US" sz="2000" dirty="0" err="1"/>
              <a:t>Instagram</a:t>
            </a:r>
            <a:r>
              <a:rPr lang="en-US" sz="2000" dirty="0"/>
              <a:t> in PERSEIAS, and #</a:t>
            </a:r>
            <a:r>
              <a:rPr lang="en-US" sz="2000" dirty="0" err="1"/>
              <a:t>performstem</a:t>
            </a:r>
            <a:r>
              <a:rPr lang="en-US" sz="2000" dirty="0"/>
              <a:t> </a:t>
            </a:r>
            <a:r>
              <a:rPr lang="en-US" sz="2000" dirty="0" err="1" smtClean="0"/>
              <a:t>Hashtag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 smtClean="0"/>
              <a:t>Preparing </a:t>
            </a:r>
            <a:r>
              <a:rPr lang="en-US" sz="2000" dirty="0"/>
              <a:t>automated analysis tool to process </a:t>
            </a:r>
            <a:r>
              <a:rPr lang="en-US" sz="2000" dirty="0" smtClean="0"/>
              <a:t>content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Beginning process by preparing categories and having research assistants manually train the analysis tool.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Begin to set up dashboard with automated analysis and storage of social media data available for download and further analysis.</a:t>
            </a:r>
          </a:p>
          <a:p>
            <a:endParaRPr lang="en-US" sz="2000" b="1" dirty="0">
              <a:solidFill>
                <a:srgbClr val="CC0099"/>
              </a:solidFill>
            </a:endParaRPr>
          </a:p>
          <a:p>
            <a:endParaRPr lang="ca-ES" sz="2000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0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54714" y="453667"/>
            <a:ext cx="10535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>
                <a:solidFill>
                  <a:srgbClr val="CC0099"/>
                </a:solidFill>
              </a:rPr>
              <a:t>WP4 </a:t>
            </a:r>
            <a:r>
              <a:rPr lang="ca-ES" sz="2400" b="1" dirty="0" err="1" smtClean="0">
                <a:solidFill>
                  <a:srgbClr val="CC0099"/>
                </a:solidFill>
              </a:rPr>
              <a:t>Impact</a:t>
            </a:r>
            <a:r>
              <a:rPr lang="ca-ES" sz="2400" b="1" dirty="0" smtClean="0">
                <a:solidFill>
                  <a:srgbClr val="CC0099"/>
                </a:solidFill>
              </a:rPr>
              <a:t> </a:t>
            </a:r>
            <a:r>
              <a:rPr lang="ca-ES" sz="2400" b="1" dirty="0" err="1" smtClean="0">
                <a:solidFill>
                  <a:srgbClr val="CC0099"/>
                </a:solidFill>
              </a:rPr>
              <a:t>assessment</a:t>
            </a:r>
            <a:endParaRPr lang="ca-ES" sz="2400" b="1" dirty="0">
              <a:solidFill>
                <a:srgbClr val="CC0099"/>
              </a:solidFill>
            </a:endParaRPr>
          </a:p>
          <a:p>
            <a:endParaRPr lang="en-US" sz="2000" b="1" dirty="0" smtClean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CC0099"/>
                </a:solidFill>
              </a:rPr>
              <a:t>Identified challenges</a:t>
            </a:r>
          </a:p>
          <a:p>
            <a:endParaRPr lang="en-US" sz="2000" b="1" dirty="0">
              <a:solidFill>
                <a:srgbClr val="CC0099"/>
              </a:solidFill>
            </a:endParaRPr>
          </a:p>
          <a:p>
            <a:pPr marL="342900" indent="-342900">
              <a:buFontTx/>
              <a:buChar char="-"/>
            </a:pPr>
            <a:r>
              <a:rPr lang="ca-ES" sz="2000" dirty="0" err="1" smtClean="0"/>
              <a:t>Establish</a:t>
            </a:r>
            <a:r>
              <a:rPr lang="ca-ES" sz="2000" dirty="0" smtClean="0"/>
              <a:t> a calendar to </a:t>
            </a:r>
            <a:r>
              <a:rPr lang="ca-ES" sz="2000" dirty="0" err="1" smtClean="0"/>
              <a:t>conduct</a:t>
            </a:r>
            <a:r>
              <a:rPr lang="ca-ES" sz="2000" dirty="0" smtClean="0"/>
              <a:t> </a:t>
            </a:r>
            <a:r>
              <a:rPr lang="ca-ES" sz="2000" dirty="0" err="1" smtClean="0"/>
              <a:t>the</a:t>
            </a:r>
            <a:r>
              <a:rPr lang="ca-ES" sz="2000" dirty="0" smtClean="0"/>
              <a:t> </a:t>
            </a:r>
            <a:r>
              <a:rPr lang="ca-ES" sz="2000" dirty="0" err="1" smtClean="0"/>
              <a:t>assessment</a:t>
            </a:r>
            <a:r>
              <a:rPr lang="ca-ES" sz="2000" dirty="0" smtClean="0"/>
              <a:t> in </a:t>
            </a:r>
            <a:r>
              <a:rPr lang="ca-ES" sz="2000" dirty="0" err="1" smtClean="0"/>
              <a:t>each</a:t>
            </a:r>
            <a:r>
              <a:rPr lang="ca-ES" sz="2000" dirty="0" smtClean="0"/>
              <a:t> </a:t>
            </a:r>
            <a:r>
              <a:rPr lang="ca-ES" sz="2000" dirty="0" err="1" smtClean="0"/>
              <a:t>setting</a:t>
            </a:r>
            <a:r>
              <a:rPr lang="ca-ES" sz="2000" dirty="0" smtClean="0"/>
              <a:t> (</a:t>
            </a:r>
            <a:r>
              <a:rPr lang="ca-ES" sz="2000" dirty="0" err="1" smtClean="0"/>
              <a:t>Tasks</a:t>
            </a:r>
            <a:r>
              <a:rPr lang="ca-ES" sz="2000" dirty="0" smtClean="0"/>
              <a:t> 4.3, 4.4)</a:t>
            </a:r>
          </a:p>
          <a:p>
            <a:pPr marL="342900" indent="-342900">
              <a:buFontTx/>
              <a:buChar char="-"/>
            </a:pPr>
            <a:endParaRPr lang="ca-ES" sz="2000" dirty="0"/>
          </a:p>
          <a:p>
            <a:pPr marL="342900" indent="-342900">
              <a:buFontTx/>
              <a:buChar char="-"/>
            </a:pPr>
            <a:r>
              <a:rPr lang="ca-ES" sz="2000" dirty="0" err="1" smtClean="0"/>
              <a:t>Deal</a:t>
            </a:r>
            <a:r>
              <a:rPr lang="ca-ES" sz="2000" dirty="0" smtClean="0"/>
              <a:t> </a:t>
            </a:r>
            <a:r>
              <a:rPr lang="ca-ES" sz="2000" dirty="0" err="1" smtClean="0"/>
              <a:t>with</a:t>
            </a:r>
            <a:r>
              <a:rPr lang="ca-ES" sz="2000" dirty="0" smtClean="0"/>
              <a:t> </a:t>
            </a:r>
            <a:r>
              <a:rPr lang="ca-ES" sz="2000" dirty="0" err="1" smtClean="0"/>
              <a:t>particularities</a:t>
            </a:r>
            <a:r>
              <a:rPr lang="ca-ES" sz="2000" dirty="0" smtClean="0"/>
              <a:t> of </a:t>
            </a:r>
            <a:r>
              <a:rPr lang="ca-ES" sz="2000" dirty="0" err="1" smtClean="0"/>
              <a:t>each</a:t>
            </a:r>
            <a:r>
              <a:rPr lang="ca-ES" sz="2000" dirty="0" smtClean="0"/>
              <a:t> </a:t>
            </a:r>
            <a:r>
              <a:rPr lang="ca-ES" sz="2000" dirty="0" err="1" smtClean="0"/>
              <a:t>setting</a:t>
            </a:r>
            <a:r>
              <a:rPr lang="ca-ES" sz="2000" dirty="0" smtClean="0"/>
              <a:t> to </a:t>
            </a:r>
            <a:r>
              <a:rPr lang="ca-ES" sz="2000" dirty="0" err="1" smtClean="0"/>
              <a:t>implement</a:t>
            </a:r>
            <a:r>
              <a:rPr lang="ca-ES" sz="2000" dirty="0" smtClean="0"/>
              <a:t> </a:t>
            </a:r>
            <a:r>
              <a:rPr lang="ca-ES" sz="2000" dirty="0" err="1" smtClean="0"/>
              <a:t>the</a:t>
            </a:r>
            <a:r>
              <a:rPr lang="ca-ES" sz="2000" dirty="0" smtClean="0"/>
              <a:t> </a:t>
            </a:r>
            <a:r>
              <a:rPr lang="ca-ES" sz="2000" dirty="0" err="1" smtClean="0"/>
              <a:t>different</a:t>
            </a:r>
            <a:r>
              <a:rPr lang="ca-ES" sz="2000" dirty="0" smtClean="0"/>
              <a:t> </a:t>
            </a:r>
            <a:r>
              <a:rPr lang="ca-ES" sz="2000" dirty="0" err="1" smtClean="0"/>
              <a:t>assesment</a:t>
            </a:r>
            <a:r>
              <a:rPr lang="ca-ES" sz="2000" dirty="0" smtClean="0"/>
              <a:t> </a:t>
            </a:r>
            <a:r>
              <a:rPr lang="ca-ES" sz="2000" dirty="0" err="1" smtClean="0"/>
              <a:t>methods</a:t>
            </a:r>
            <a:r>
              <a:rPr lang="ca-ES" sz="2000" dirty="0" smtClean="0"/>
              <a:t> </a:t>
            </a:r>
            <a:r>
              <a:rPr lang="ca-ES" sz="2000" dirty="0" err="1" smtClean="0"/>
              <a:t>and</a:t>
            </a:r>
            <a:r>
              <a:rPr lang="ca-ES" sz="2000" dirty="0" smtClean="0"/>
              <a:t> </a:t>
            </a:r>
            <a:r>
              <a:rPr lang="ca-ES" sz="2000" smtClean="0"/>
              <a:t>tools </a:t>
            </a:r>
            <a:r>
              <a:rPr lang="ca-ES" sz="2000" dirty="0" smtClean="0"/>
              <a:t>(</a:t>
            </a:r>
            <a:r>
              <a:rPr lang="ca-ES" sz="2000" dirty="0" err="1"/>
              <a:t>Tasks</a:t>
            </a:r>
            <a:r>
              <a:rPr lang="ca-ES" sz="2000" dirty="0"/>
              <a:t> 4.3, 4.4)</a:t>
            </a:r>
          </a:p>
          <a:p>
            <a:endParaRPr lang="ca-ES" sz="2000" dirty="0" smtClean="0"/>
          </a:p>
          <a:p>
            <a:pPr marL="342900" indent="-342900">
              <a:buFontTx/>
              <a:buChar char="-"/>
            </a:pPr>
            <a:endParaRPr lang="ca-ES" sz="2000" dirty="0" smtClean="0"/>
          </a:p>
          <a:p>
            <a:pPr marL="342900" indent="-342900">
              <a:buFontTx/>
              <a:buChar char="-"/>
            </a:pPr>
            <a:r>
              <a:rPr lang="ca-ES" sz="2000" dirty="0" err="1" smtClean="0"/>
              <a:t>How</a:t>
            </a:r>
            <a:r>
              <a:rPr lang="ca-ES" sz="2000" dirty="0" smtClean="0"/>
              <a:t> to </a:t>
            </a:r>
            <a:r>
              <a:rPr lang="ca-ES" sz="2000" dirty="0" err="1" smtClean="0"/>
              <a:t>conduct</a:t>
            </a:r>
            <a:r>
              <a:rPr lang="ca-ES" sz="2000" dirty="0" smtClean="0"/>
              <a:t> a social </a:t>
            </a:r>
            <a:r>
              <a:rPr lang="ca-ES" sz="2000" dirty="0" err="1" smtClean="0"/>
              <a:t>media</a:t>
            </a:r>
            <a:r>
              <a:rPr lang="ca-ES" sz="2000" dirty="0" smtClean="0"/>
              <a:t> </a:t>
            </a:r>
            <a:r>
              <a:rPr lang="ca-ES" sz="2000" dirty="0" err="1" smtClean="0"/>
              <a:t>analysis</a:t>
            </a:r>
            <a:r>
              <a:rPr lang="ca-ES" sz="2000" dirty="0" smtClean="0"/>
              <a:t> in </a:t>
            </a:r>
            <a:r>
              <a:rPr lang="ca-ES" sz="2000" dirty="0" err="1" smtClean="0"/>
              <a:t>the</a:t>
            </a:r>
            <a:r>
              <a:rPr lang="ca-ES" sz="2000" dirty="0" smtClean="0"/>
              <a:t> UK </a:t>
            </a:r>
            <a:r>
              <a:rPr lang="ca-ES" sz="2000" dirty="0" err="1" smtClean="0"/>
              <a:t>school</a:t>
            </a:r>
            <a:r>
              <a:rPr lang="ca-ES" sz="2000" dirty="0" smtClean="0"/>
              <a:t> </a:t>
            </a:r>
            <a:r>
              <a:rPr lang="ca-ES" sz="2000" dirty="0" err="1" smtClean="0"/>
              <a:t>where</a:t>
            </a:r>
            <a:r>
              <a:rPr lang="ca-ES" sz="2000" dirty="0" smtClean="0"/>
              <a:t> </a:t>
            </a:r>
            <a:r>
              <a:rPr lang="ca-ES" sz="2000" dirty="0" err="1" smtClean="0"/>
              <a:t>students</a:t>
            </a:r>
            <a:r>
              <a:rPr lang="ca-ES" sz="2000" dirty="0" smtClean="0"/>
              <a:t> do </a:t>
            </a:r>
            <a:r>
              <a:rPr lang="ca-ES" sz="2000" dirty="0" err="1" smtClean="0"/>
              <a:t>not</a:t>
            </a:r>
            <a:r>
              <a:rPr lang="ca-ES" sz="2000" dirty="0" smtClean="0"/>
              <a:t> </a:t>
            </a:r>
            <a:r>
              <a:rPr lang="ca-ES" sz="2000" dirty="0" err="1" smtClean="0"/>
              <a:t>use</a:t>
            </a:r>
            <a:r>
              <a:rPr lang="ca-ES" sz="2000" dirty="0" smtClean="0"/>
              <a:t> </a:t>
            </a:r>
            <a:r>
              <a:rPr lang="ca-ES" sz="2000" dirty="0" err="1" smtClean="0"/>
              <a:t>Twitter</a:t>
            </a:r>
            <a:r>
              <a:rPr lang="ca-ES" sz="2000" dirty="0" smtClean="0"/>
              <a:t>? (</a:t>
            </a:r>
            <a:r>
              <a:rPr lang="ca-ES" sz="2000" dirty="0" err="1" smtClean="0"/>
              <a:t>Task</a:t>
            </a:r>
            <a:r>
              <a:rPr lang="ca-ES" sz="2000" dirty="0" smtClean="0"/>
              <a:t> 4.2)</a:t>
            </a:r>
          </a:p>
          <a:p>
            <a:pPr marL="342900" indent="-342900">
              <a:buFontTx/>
              <a:buChar char="-"/>
            </a:pPr>
            <a:endParaRPr lang="ca-ES" sz="2000" dirty="0"/>
          </a:p>
          <a:p>
            <a:pPr marL="800100" lvl="1" indent="-342900">
              <a:buFontTx/>
              <a:buChar char="-"/>
            </a:pPr>
            <a:r>
              <a:rPr lang="ca-ES" sz="2000" dirty="0" smtClean="0"/>
              <a:t>Set up a </a:t>
            </a:r>
            <a:r>
              <a:rPr lang="ca-ES" sz="2000" dirty="0" err="1" smtClean="0"/>
              <a:t>scraper</a:t>
            </a:r>
            <a:r>
              <a:rPr lang="ca-ES" sz="2000" dirty="0" smtClean="0"/>
              <a:t> </a:t>
            </a:r>
            <a:r>
              <a:rPr lang="ca-ES" sz="2000" dirty="0" err="1" smtClean="0"/>
              <a:t>tool</a:t>
            </a:r>
            <a:r>
              <a:rPr lang="ca-ES" sz="2000" dirty="0" smtClean="0"/>
              <a:t> to </a:t>
            </a:r>
            <a:r>
              <a:rPr lang="ca-ES" sz="2000" dirty="0" err="1" smtClean="0"/>
              <a:t>gather</a:t>
            </a:r>
            <a:r>
              <a:rPr lang="ca-ES" sz="2000" dirty="0" smtClean="0"/>
              <a:t> </a:t>
            </a:r>
            <a:r>
              <a:rPr lang="ca-ES" sz="2000" dirty="0" err="1" smtClean="0"/>
              <a:t>Instagram</a:t>
            </a:r>
            <a:r>
              <a:rPr lang="ca-ES" sz="2000" dirty="0" smtClean="0"/>
              <a:t> posts in </a:t>
            </a:r>
            <a:r>
              <a:rPr lang="ca-ES" sz="2000" dirty="0" err="1" smtClean="0"/>
              <a:t>addition</a:t>
            </a:r>
            <a:r>
              <a:rPr lang="ca-ES" sz="2000" dirty="0" smtClean="0"/>
              <a:t> to </a:t>
            </a:r>
            <a:r>
              <a:rPr lang="ca-ES" sz="2000" dirty="0" err="1" smtClean="0"/>
              <a:t>Twitter</a:t>
            </a:r>
            <a:r>
              <a:rPr lang="ca-ES" sz="2000" dirty="0" smtClean="0"/>
              <a:t>.</a:t>
            </a:r>
          </a:p>
          <a:p>
            <a:pPr marL="342900" indent="-342900">
              <a:buFontTx/>
              <a:buChar char="-"/>
            </a:pPr>
            <a:endParaRPr lang="ca-ES" sz="2000" dirty="0"/>
          </a:p>
        </p:txBody>
      </p:sp>
      <p:sp>
        <p:nvSpPr>
          <p:cNvPr id="6" name="QuadreDeText 5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smtClean="0"/>
              <a:t> Meeting</a:t>
            </a:r>
            <a:r>
              <a:rPr lang="ca-ES" sz="1400" dirty="0" smtClean="0"/>
              <a:t>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xmlns="" val="37520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419</Words>
  <Application>Microsoft Macintosh PowerPoint</Application>
  <PresentationFormat>Personalizado</PresentationFormat>
  <Paragraphs>73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l'Office</vt:lpstr>
      <vt:lpstr>Diapositiva 1</vt:lpstr>
      <vt:lpstr>Diapositiva 2</vt:lpstr>
      <vt:lpstr>Diapositiva 3</vt:lpstr>
      <vt:lpstr>Diapositiva 4</vt:lpstr>
      <vt:lpstr>Diapositiva 5</vt:lpstr>
    </vt:vector>
  </TitlesOfParts>
  <Company>UOC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Marina Di Masso Tarditti</dc:creator>
  <cp:lastModifiedBy>Marina Di Masso</cp:lastModifiedBy>
  <cp:revision>24</cp:revision>
  <dcterms:created xsi:type="dcterms:W3CDTF">2016-10-05T10:27:34Z</dcterms:created>
  <dcterms:modified xsi:type="dcterms:W3CDTF">2016-11-14T10:24:11Z</dcterms:modified>
</cp:coreProperties>
</file>