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a-ES" smtClean="0"/>
              <a:t>Feu clic aquí per editar l'estil de subtítols del patró.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754569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2400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0894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392611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55633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543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4" name="Contenidor de contingut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5" name="Contenidor d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6" name="Contenidor de contingut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7" name="Contenidor de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8" name="Contenidor de peu de pà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Conteni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80671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4" name="Contenidor de peu de pà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Conteni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99583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3" name="Contenidor de peu de pà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Conteni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05114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9677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'imatg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Contenidor d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a-ES" smtClean="0"/>
              <a:t>Feu clic aquí per editar estils</a:t>
            </a:r>
          </a:p>
        </p:txBody>
      </p:sp>
      <p:sp>
        <p:nvSpPr>
          <p:cNvPr id="5" name="Contenidor de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726472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títo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 smtClean="0"/>
              <a:t>Feu clic aquí per editar l'estil</a:t>
            </a:r>
            <a:endParaRPr lang="ca-ES"/>
          </a:p>
        </p:txBody>
      </p:sp>
      <p:sp>
        <p:nvSpPr>
          <p:cNvPr id="3" name="Contenidor de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a-ES" smtClean="0"/>
              <a:t>Feu clic aquí per editar estils</a:t>
            </a:r>
          </a:p>
          <a:p>
            <a:pPr lvl="1"/>
            <a:r>
              <a:rPr lang="ca-ES" smtClean="0"/>
              <a:t>Segon nivell</a:t>
            </a:r>
          </a:p>
          <a:p>
            <a:pPr lvl="2"/>
            <a:r>
              <a:rPr lang="ca-ES" smtClean="0"/>
              <a:t>Tercer nivell</a:t>
            </a:r>
          </a:p>
          <a:p>
            <a:pPr lvl="3"/>
            <a:r>
              <a:rPr lang="ca-ES" smtClean="0"/>
              <a:t>Quart nivell</a:t>
            </a:r>
          </a:p>
          <a:p>
            <a:pPr lvl="4"/>
            <a:r>
              <a:rPr lang="ca-ES" smtClean="0"/>
              <a:t>Cinquè nivell</a:t>
            </a:r>
            <a:endParaRPr lang="ca-ES"/>
          </a:p>
        </p:txBody>
      </p:sp>
      <p:sp>
        <p:nvSpPr>
          <p:cNvPr id="4" name="Contenidor de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0CA70-8F67-468C-B40E-16E9F3A9E8DC}" type="datetimeFigureOut">
              <a:rPr lang="ca-ES" smtClean="0"/>
              <a:pPr/>
              <a:t>02/11/2016</a:t>
            </a:fld>
            <a:endParaRPr lang="ca-ES"/>
          </a:p>
        </p:txBody>
      </p:sp>
      <p:sp>
        <p:nvSpPr>
          <p:cNvPr id="5" name="Contenidor de peu de pà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Conteni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37661E-C9D0-4BEB-88D4-558EC3E4C174}" type="slidenum">
              <a:rPr lang="ca-ES" smtClean="0"/>
              <a:pPr/>
              <a:t>‹#›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88567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QuadreDeText 4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  <p:sp>
        <p:nvSpPr>
          <p:cNvPr id="7" name="QuadreDeText 6"/>
          <p:cNvSpPr txBox="1"/>
          <p:nvPr/>
        </p:nvSpPr>
        <p:spPr>
          <a:xfrm>
            <a:off x="592283" y="251713"/>
            <a:ext cx="11266375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a-ES"/>
            </a:defPPr>
            <a:lvl1pPr>
              <a:defRPr sz="2000" b="1">
                <a:solidFill>
                  <a:srgbClr val="CC0099"/>
                </a:solidFill>
              </a:defRPr>
            </a:lvl1pPr>
          </a:lstStyle>
          <a:p>
            <a:r>
              <a:rPr lang="ca-ES" sz="2400" dirty="0"/>
              <a:t>WP1 Project </a:t>
            </a:r>
            <a:r>
              <a:rPr lang="ca-ES" sz="2400" dirty="0" err="1"/>
              <a:t>coordination</a:t>
            </a:r>
            <a:r>
              <a:rPr lang="ca-ES" sz="2400" dirty="0"/>
              <a:t> </a:t>
            </a:r>
            <a:r>
              <a:rPr lang="ca-ES" sz="2400" dirty="0" err="1"/>
              <a:t>and</a:t>
            </a:r>
            <a:r>
              <a:rPr lang="ca-ES" sz="2400" dirty="0"/>
              <a:t> </a:t>
            </a:r>
            <a:r>
              <a:rPr lang="ca-ES" sz="2400" dirty="0" smtClean="0"/>
              <a:t>management</a:t>
            </a:r>
          </a:p>
          <a:p>
            <a:endParaRPr lang="ca-ES" dirty="0" smtClean="0"/>
          </a:p>
          <a:p>
            <a:r>
              <a:rPr lang="ca-ES" dirty="0" err="1" smtClean="0"/>
              <a:t>Main</a:t>
            </a:r>
            <a:r>
              <a:rPr lang="ca-ES" dirty="0" smtClean="0"/>
              <a:t> </a:t>
            </a:r>
            <a:r>
              <a:rPr lang="ca-ES" dirty="0" err="1"/>
              <a:t>activities</a:t>
            </a:r>
            <a:r>
              <a:rPr lang="ca-ES" dirty="0"/>
              <a:t> </a:t>
            </a:r>
            <a:r>
              <a:rPr lang="ca-ES" dirty="0" err="1" smtClean="0"/>
              <a:t>conducted</a:t>
            </a:r>
            <a:endParaRPr lang="ca-ES" dirty="0" smtClean="0"/>
          </a:p>
          <a:p>
            <a:endParaRPr lang="ca-ES" dirty="0"/>
          </a:p>
          <a:p>
            <a:r>
              <a:rPr lang="en-US" sz="1800" dirty="0">
                <a:solidFill>
                  <a:schemeClr val="tx1"/>
                </a:solidFill>
              </a:rPr>
              <a:t>Task 1.1 Project </a:t>
            </a:r>
            <a:r>
              <a:rPr lang="en-US" sz="1800" dirty="0" smtClean="0">
                <a:solidFill>
                  <a:schemeClr val="tx1"/>
                </a:solidFill>
              </a:rPr>
              <a:t>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 err="1" smtClean="0">
                <a:solidFill>
                  <a:schemeClr val="tx1"/>
                </a:solidFill>
              </a:rPr>
              <a:t>Organisation</a:t>
            </a:r>
            <a:r>
              <a:rPr lang="en-US" sz="1800" b="0" dirty="0" smtClean="0">
                <a:solidFill>
                  <a:schemeClr val="tx1"/>
                </a:solidFill>
              </a:rPr>
              <a:t> of the kick-off meeting in Barcelona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>
                <a:solidFill>
                  <a:schemeClr val="tx1"/>
                </a:solidFill>
              </a:rPr>
              <a:t>A</a:t>
            </a:r>
            <a:r>
              <a:rPr lang="en-US" sz="1800" b="0" dirty="0" smtClean="0">
                <a:solidFill>
                  <a:schemeClr val="tx1"/>
                </a:solidFill>
              </a:rPr>
              <a:t>dvice </a:t>
            </a:r>
            <a:r>
              <a:rPr lang="en-US" sz="1800" b="0" dirty="0">
                <a:solidFill>
                  <a:schemeClr val="tx1"/>
                </a:solidFill>
              </a:rPr>
              <a:t>to </a:t>
            </a:r>
            <a:r>
              <a:rPr lang="en-US" sz="1800" b="0" dirty="0" smtClean="0">
                <a:solidFill>
                  <a:schemeClr val="tx1"/>
                </a:solidFill>
              </a:rPr>
              <a:t>partners </a:t>
            </a:r>
            <a:r>
              <a:rPr lang="en-US" sz="1800" b="0" dirty="0">
                <a:solidFill>
                  <a:schemeClr val="tx1"/>
                </a:solidFill>
              </a:rPr>
              <a:t>for </a:t>
            </a:r>
            <a:r>
              <a:rPr lang="en-US" sz="1800" b="0" dirty="0" smtClean="0">
                <a:solidFill>
                  <a:schemeClr val="tx1"/>
                </a:solidFill>
              </a:rPr>
              <a:t>management issues and r</a:t>
            </a:r>
            <a:r>
              <a:rPr lang="es-ES" sz="1800" b="0" dirty="0" err="1" smtClean="0">
                <a:solidFill>
                  <a:schemeClr val="tx1"/>
                </a:solidFill>
              </a:rPr>
              <a:t>egular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communication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for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technical</a:t>
            </a:r>
            <a:r>
              <a:rPr lang="es-ES" sz="1800" b="0" dirty="0" smtClean="0">
                <a:solidFill>
                  <a:schemeClr val="tx1"/>
                </a:solidFill>
              </a:rPr>
              <a:t> </a:t>
            </a:r>
            <a:r>
              <a:rPr lang="es-ES" sz="1800" b="0" dirty="0" err="1" smtClean="0">
                <a:solidFill>
                  <a:schemeClr val="tx1"/>
                </a:solidFill>
              </a:rPr>
              <a:t>issues</a:t>
            </a:r>
            <a:endParaRPr lang="es-ES" sz="18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1800" b="0" dirty="0">
                <a:solidFill>
                  <a:schemeClr val="tx1"/>
                </a:solidFill>
              </a:rPr>
              <a:t>C</a:t>
            </a:r>
            <a:r>
              <a:rPr lang="en-GB" sz="1800" b="0" dirty="0" smtClean="0">
                <a:solidFill>
                  <a:schemeClr val="tx1"/>
                </a:solidFill>
              </a:rPr>
              <a:t>ontact </a:t>
            </a:r>
            <a:r>
              <a:rPr lang="en-GB" sz="1800" b="0" dirty="0">
                <a:solidFill>
                  <a:schemeClr val="tx1"/>
                </a:solidFill>
              </a:rPr>
              <a:t>with the EC project officer </a:t>
            </a:r>
            <a:endParaRPr lang="en-GB" sz="18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 b="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Task 1.2 Facilitation of the consortium communication</a:t>
            </a:r>
            <a:endParaRPr lang="es-E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Set up and management of the intranet (incl. guidelines)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Elaboration of internal e-newsletter</a:t>
            </a:r>
          </a:p>
          <a:p>
            <a:endParaRPr lang="en-US" sz="1800" b="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Task </a:t>
            </a:r>
            <a:r>
              <a:rPr lang="en-US" sz="1800" dirty="0">
                <a:solidFill>
                  <a:schemeClr val="tx1"/>
                </a:solidFill>
              </a:rPr>
              <a:t>1.3 Scientific coordination and project monitoring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1800" b="0" dirty="0" err="1" smtClean="0">
                <a:solidFill>
                  <a:schemeClr val="tx1"/>
                </a:solidFill>
              </a:rPr>
              <a:t>Elaboration</a:t>
            </a:r>
            <a:r>
              <a:rPr lang="ca-ES" sz="1800" b="0" dirty="0" smtClean="0">
                <a:solidFill>
                  <a:schemeClr val="tx1"/>
                </a:solidFill>
              </a:rPr>
              <a:t> of a </a:t>
            </a:r>
            <a:r>
              <a:rPr lang="ca-ES" sz="1800" b="0" dirty="0" err="1" smtClean="0">
                <a:solidFill>
                  <a:schemeClr val="tx1"/>
                </a:solidFill>
              </a:rPr>
              <a:t>Risk</a:t>
            </a:r>
            <a:r>
              <a:rPr lang="ca-ES" sz="1800" b="0" dirty="0" smtClean="0">
                <a:solidFill>
                  <a:schemeClr val="tx1"/>
                </a:solidFill>
              </a:rPr>
              <a:t> Management </a:t>
            </a:r>
            <a:r>
              <a:rPr lang="ca-ES" sz="1800" b="0" dirty="0" err="1">
                <a:solidFill>
                  <a:schemeClr val="tx1"/>
                </a:solidFill>
              </a:rPr>
              <a:t>P</a:t>
            </a:r>
            <a:r>
              <a:rPr lang="ca-ES" sz="1800" b="0" dirty="0" err="1" smtClean="0">
                <a:solidFill>
                  <a:schemeClr val="tx1"/>
                </a:solidFill>
              </a:rPr>
              <a:t>lan</a:t>
            </a:r>
            <a:r>
              <a:rPr lang="ca-ES" sz="1800" b="0" dirty="0" smtClean="0">
                <a:solidFill>
                  <a:schemeClr val="tx1"/>
                </a:solidFill>
              </a:rPr>
              <a:t> </a:t>
            </a:r>
            <a:r>
              <a:rPr lang="ca-ES" sz="1800" b="0" dirty="0" err="1" smtClean="0">
                <a:solidFill>
                  <a:schemeClr val="tx1"/>
                </a:solidFill>
              </a:rPr>
              <a:t>and</a:t>
            </a:r>
            <a:r>
              <a:rPr lang="ca-ES" sz="1800" b="0" dirty="0" smtClean="0">
                <a:solidFill>
                  <a:schemeClr val="tx1"/>
                </a:solidFill>
              </a:rPr>
              <a:t> a Data Management </a:t>
            </a:r>
            <a:r>
              <a:rPr lang="ca-ES" sz="1800" b="0" dirty="0" err="1" smtClean="0">
                <a:solidFill>
                  <a:schemeClr val="tx1"/>
                </a:solidFill>
              </a:rPr>
              <a:t>Plan</a:t>
            </a:r>
            <a:endParaRPr lang="ca-ES" sz="1800" b="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1800" b="0" dirty="0" err="1" smtClean="0">
                <a:solidFill>
                  <a:schemeClr val="tx1"/>
                </a:solidFill>
              </a:rPr>
              <a:t>Coordination</a:t>
            </a:r>
            <a:r>
              <a:rPr lang="ca-ES" sz="1800" b="0" dirty="0" smtClean="0">
                <a:solidFill>
                  <a:schemeClr val="tx1"/>
                </a:solidFill>
              </a:rPr>
              <a:t> </a:t>
            </a:r>
            <a:r>
              <a:rPr lang="ca-ES" sz="1800" b="0" dirty="0" err="1" smtClean="0">
                <a:solidFill>
                  <a:schemeClr val="tx1"/>
                </a:solidFill>
              </a:rPr>
              <a:t>and</a:t>
            </a:r>
            <a:r>
              <a:rPr lang="ca-ES" sz="1800" b="0" dirty="0" smtClean="0">
                <a:solidFill>
                  <a:schemeClr val="tx1"/>
                </a:solidFill>
              </a:rPr>
              <a:t> </a:t>
            </a:r>
            <a:r>
              <a:rPr lang="ca-ES" sz="1800" b="0" dirty="0" err="1" smtClean="0">
                <a:solidFill>
                  <a:schemeClr val="tx1"/>
                </a:solidFill>
              </a:rPr>
              <a:t>elaboration</a:t>
            </a:r>
            <a:r>
              <a:rPr lang="ca-ES" sz="1800" b="0" dirty="0" smtClean="0">
                <a:solidFill>
                  <a:schemeClr val="tx1"/>
                </a:solidFill>
              </a:rPr>
              <a:t> of </a:t>
            </a:r>
            <a:r>
              <a:rPr lang="ca-ES" sz="1800" b="0" dirty="0" err="1" smtClean="0">
                <a:solidFill>
                  <a:schemeClr val="tx1"/>
                </a:solidFill>
              </a:rPr>
              <a:t>the</a:t>
            </a:r>
            <a:r>
              <a:rPr lang="ca-ES" sz="1800" b="0" dirty="0" smtClean="0">
                <a:solidFill>
                  <a:schemeClr val="tx1"/>
                </a:solidFill>
              </a:rPr>
              <a:t> </a:t>
            </a:r>
            <a:r>
              <a:rPr lang="ca-ES" sz="1800" b="0" dirty="0" err="1" smtClean="0">
                <a:solidFill>
                  <a:schemeClr val="tx1"/>
                </a:solidFill>
              </a:rPr>
              <a:t>internal</a:t>
            </a:r>
            <a:r>
              <a:rPr lang="ca-ES" sz="1800" b="0" dirty="0" smtClean="0">
                <a:solidFill>
                  <a:schemeClr val="tx1"/>
                </a:solidFill>
              </a:rPr>
              <a:t> reports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1800" b="0" dirty="0" err="1" smtClean="0">
                <a:solidFill>
                  <a:schemeClr val="tx1"/>
                </a:solidFill>
              </a:rPr>
              <a:t>Advisory</a:t>
            </a:r>
            <a:r>
              <a:rPr lang="ca-ES" sz="1800" b="0" dirty="0" smtClean="0">
                <a:solidFill>
                  <a:schemeClr val="tx1"/>
                </a:solidFill>
              </a:rPr>
              <a:t> </a:t>
            </a:r>
            <a:r>
              <a:rPr lang="ca-ES" sz="1800" b="0" dirty="0" err="1" smtClean="0">
                <a:solidFill>
                  <a:schemeClr val="tx1"/>
                </a:solidFill>
              </a:rPr>
              <a:t>Board</a:t>
            </a:r>
            <a:r>
              <a:rPr lang="ca-ES" sz="1800" b="0" dirty="0" smtClean="0">
                <a:solidFill>
                  <a:schemeClr val="tx1"/>
                </a:solidFill>
              </a:rPr>
              <a:t>: Roger </a:t>
            </a:r>
            <a:r>
              <a:rPr lang="ca-ES" sz="1800" b="0" dirty="0" err="1" smtClean="0">
                <a:solidFill>
                  <a:schemeClr val="tx1"/>
                </a:solidFill>
              </a:rPr>
              <a:t>Strand</a:t>
            </a:r>
            <a:r>
              <a:rPr lang="ca-ES" sz="1800" b="0" dirty="0" smtClean="0">
                <a:solidFill>
                  <a:schemeClr val="tx1"/>
                </a:solidFill>
              </a:rPr>
              <a:t>, Daniel </a:t>
            </a:r>
            <a:r>
              <a:rPr lang="ca-ES" sz="1800" b="0" dirty="0" err="1" smtClean="0">
                <a:solidFill>
                  <a:schemeClr val="tx1"/>
                </a:solidFill>
              </a:rPr>
              <a:t>Erice</a:t>
            </a:r>
            <a:r>
              <a:rPr lang="ca-ES" sz="1800" b="0" dirty="0" smtClean="0">
                <a:solidFill>
                  <a:schemeClr val="tx1"/>
                </a:solidFill>
              </a:rPr>
              <a:t>, Emily </a:t>
            </a:r>
            <a:r>
              <a:rPr lang="ca-ES" sz="1800" b="0" dirty="0" err="1" smtClean="0">
                <a:solidFill>
                  <a:schemeClr val="tx1"/>
                </a:solidFill>
              </a:rPr>
              <a:t>Dawson</a:t>
            </a:r>
            <a:r>
              <a:rPr lang="ca-ES" sz="1800" b="0" dirty="0" smtClean="0">
                <a:solidFill>
                  <a:schemeClr val="tx1"/>
                </a:solidFill>
              </a:rPr>
              <a:t>, Àgueda Gras, Frank Brunet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1800" b="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Task 1.4 Links to STEM education research projects and networks at European level</a:t>
            </a:r>
            <a:endParaRPr lang="ca-ES" sz="1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1800" b="0" dirty="0">
                <a:solidFill>
                  <a:schemeClr val="tx1"/>
                </a:solidFill>
              </a:rPr>
              <a:t>P</a:t>
            </a:r>
            <a:r>
              <a:rPr lang="en-US" sz="1800" b="0" dirty="0" err="1" smtClean="0">
                <a:solidFill>
                  <a:schemeClr val="tx1"/>
                </a:solidFill>
              </a:rPr>
              <a:t>articipation</a:t>
            </a:r>
            <a:r>
              <a:rPr lang="en-US" sz="1800" b="0" dirty="0" smtClean="0">
                <a:solidFill>
                  <a:schemeClr val="tx1"/>
                </a:solidFill>
              </a:rPr>
              <a:t> </a:t>
            </a:r>
            <a:r>
              <a:rPr lang="en-US" sz="1800" b="0" dirty="0">
                <a:solidFill>
                  <a:schemeClr val="tx1"/>
                </a:solidFill>
              </a:rPr>
              <a:t>in </a:t>
            </a:r>
            <a:r>
              <a:rPr lang="en-US" sz="1800" b="0" dirty="0" smtClean="0">
                <a:solidFill>
                  <a:schemeClr val="tx1"/>
                </a:solidFill>
              </a:rPr>
              <a:t>events </a:t>
            </a:r>
            <a:r>
              <a:rPr lang="en-US" sz="1800" b="0" dirty="0" err="1">
                <a:solidFill>
                  <a:schemeClr val="tx1"/>
                </a:solidFill>
              </a:rPr>
              <a:t>organised</a:t>
            </a:r>
            <a:r>
              <a:rPr lang="en-US" sz="1800" b="0" dirty="0">
                <a:solidFill>
                  <a:schemeClr val="tx1"/>
                </a:solidFill>
              </a:rPr>
              <a:t> by the </a:t>
            </a:r>
            <a:r>
              <a:rPr lang="en-US" sz="1800" b="0" dirty="0" smtClean="0">
                <a:solidFill>
                  <a:schemeClr val="tx1"/>
                </a:solidFill>
              </a:rPr>
              <a:t>NCP </a:t>
            </a:r>
            <a:r>
              <a:rPr lang="en-US" sz="1800" b="0" dirty="0">
                <a:solidFill>
                  <a:schemeClr val="tx1"/>
                </a:solidFill>
              </a:rPr>
              <a:t>and </a:t>
            </a:r>
            <a:r>
              <a:rPr lang="en-US" sz="1800" b="0" dirty="0" smtClean="0">
                <a:solidFill>
                  <a:schemeClr val="tx1"/>
                </a:solidFill>
              </a:rPr>
              <a:t>FP7 </a:t>
            </a:r>
            <a:r>
              <a:rPr lang="en-US" sz="1800" b="0" dirty="0">
                <a:solidFill>
                  <a:schemeClr val="tx1"/>
                </a:solidFill>
              </a:rPr>
              <a:t>and H2020 SWAFS </a:t>
            </a:r>
            <a:r>
              <a:rPr lang="en-US" sz="1800" b="0" dirty="0" smtClean="0">
                <a:solidFill>
                  <a:schemeClr val="tx1"/>
                </a:solidFill>
              </a:rPr>
              <a:t>projects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b="0" dirty="0" smtClean="0">
                <a:solidFill>
                  <a:schemeClr val="tx1"/>
                </a:solidFill>
              </a:rPr>
              <a:t>Inclusion at the </a:t>
            </a:r>
            <a:r>
              <a:rPr lang="en-US" sz="1800" b="0" dirty="0" err="1" smtClean="0">
                <a:solidFill>
                  <a:schemeClr val="tx1"/>
                </a:solidFill>
              </a:rPr>
              <a:t>Scientix</a:t>
            </a:r>
            <a:r>
              <a:rPr lang="en-US" sz="1800" b="0" dirty="0" smtClean="0">
                <a:solidFill>
                  <a:schemeClr val="tx1"/>
                </a:solidFill>
              </a:rPr>
              <a:t> network</a:t>
            </a:r>
            <a:endParaRPr lang="ca-ES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85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72769" y="305226"/>
            <a:ext cx="11185889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>
                <a:solidFill>
                  <a:srgbClr val="CC0099"/>
                </a:solidFill>
              </a:rPr>
              <a:t>WP1 Project </a:t>
            </a:r>
            <a:r>
              <a:rPr lang="ca-ES" sz="2400" b="1" dirty="0" err="1">
                <a:solidFill>
                  <a:srgbClr val="CC0099"/>
                </a:solidFill>
              </a:rPr>
              <a:t>coordination</a:t>
            </a:r>
            <a:r>
              <a:rPr lang="ca-ES" sz="2400" b="1" dirty="0">
                <a:solidFill>
                  <a:srgbClr val="CC0099"/>
                </a:solidFill>
              </a:rPr>
              <a:t> </a:t>
            </a:r>
            <a:r>
              <a:rPr lang="ca-ES" sz="2400" b="1" dirty="0" err="1">
                <a:solidFill>
                  <a:srgbClr val="CC0099"/>
                </a:solidFill>
              </a:rPr>
              <a:t>and</a:t>
            </a:r>
            <a:r>
              <a:rPr lang="ca-ES" sz="2400" b="1" dirty="0">
                <a:solidFill>
                  <a:srgbClr val="CC0099"/>
                </a:solidFill>
              </a:rPr>
              <a:t> management</a:t>
            </a:r>
          </a:p>
          <a:p>
            <a:endParaRPr lang="ca-E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Main outputs achieved</a:t>
            </a:r>
          </a:p>
          <a:p>
            <a:endParaRPr lang="en-US" sz="2000" b="1" dirty="0">
              <a:solidFill>
                <a:srgbClr val="CC0099"/>
              </a:solidFill>
            </a:endParaRPr>
          </a:p>
          <a:p>
            <a:r>
              <a:rPr lang="ca-ES" sz="2000" dirty="0"/>
              <a:t>D1.1	</a:t>
            </a:r>
            <a:r>
              <a:rPr lang="ca-ES" sz="2000" dirty="0" err="1"/>
              <a:t>Internal</a:t>
            </a:r>
            <a:r>
              <a:rPr lang="ca-ES" sz="2000" dirty="0"/>
              <a:t> </a:t>
            </a:r>
            <a:r>
              <a:rPr lang="ca-ES" sz="2000" dirty="0" err="1"/>
              <a:t>communication</a:t>
            </a:r>
            <a:r>
              <a:rPr lang="ca-ES" sz="2000" dirty="0"/>
              <a:t> </a:t>
            </a:r>
            <a:r>
              <a:rPr lang="ca-ES" sz="2000" dirty="0" err="1"/>
              <a:t>strategy</a:t>
            </a:r>
            <a:r>
              <a:rPr lang="ca-ES" sz="2000" dirty="0"/>
              <a:t> </a:t>
            </a:r>
            <a:r>
              <a:rPr lang="ca-ES" sz="2000" dirty="0" err="1"/>
              <a:t>and</a:t>
            </a:r>
            <a:r>
              <a:rPr lang="ca-ES" sz="2000" dirty="0"/>
              <a:t> </a:t>
            </a:r>
            <a:r>
              <a:rPr lang="ca-ES" sz="2000" dirty="0" smtClean="0"/>
              <a:t>intranet</a:t>
            </a:r>
            <a:endParaRPr lang="ca-ES" sz="2000" dirty="0"/>
          </a:p>
          <a:p>
            <a:r>
              <a:rPr lang="ca-ES" sz="2000" dirty="0"/>
              <a:t>D1.2	</a:t>
            </a:r>
            <a:r>
              <a:rPr lang="ca-ES" sz="2000" dirty="0" err="1"/>
              <a:t>Risk</a:t>
            </a:r>
            <a:r>
              <a:rPr lang="ca-ES" sz="2000" dirty="0"/>
              <a:t> management </a:t>
            </a:r>
            <a:r>
              <a:rPr lang="ca-ES" sz="2000" dirty="0" err="1" smtClean="0"/>
              <a:t>plan</a:t>
            </a:r>
            <a:endParaRPr lang="ca-ES" sz="2000" dirty="0"/>
          </a:p>
          <a:p>
            <a:r>
              <a:rPr lang="ca-ES" sz="2000" dirty="0"/>
              <a:t>D1.4	Data management </a:t>
            </a:r>
            <a:r>
              <a:rPr lang="ca-ES" sz="2000" dirty="0" err="1" smtClean="0"/>
              <a:t>plan</a:t>
            </a:r>
            <a:endParaRPr lang="ca-ES" sz="2000" dirty="0" smtClean="0"/>
          </a:p>
          <a:p>
            <a:endParaRPr lang="ca-ES" sz="2000" b="1" dirty="0">
              <a:solidFill>
                <a:srgbClr val="CC0099"/>
              </a:solidFill>
            </a:endParaRPr>
          </a:p>
          <a:p>
            <a:r>
              <a:rPr lang="ca-ES" sz="2000" dirty="0" err="1" smtClean="0"/>
              <a:t>Handbook</a:t>
            </a:r>
            <a:endParaRPr lang="ca-ES" sz="2000" dirty="0" smtClean="0"/>
          </a:p>
          <a:p>
            <a:endParaRPr lang="ca-ES" sz="2000" dirty="0" smtClean="0"/>
          </a:p>
          <a:p>
            <a:r>
              <a:rPr lang="ca-ES" sz="2000" dirty="0" err="1" smtClean="0"/>
              <a:t>First</a:t>
            </a:r>
            <a:r>
              <a:rPr lang="ca-ES" sz="2000" dirty="0" smtClean="0"/>
              <a:t> </a:t>
            </a:r>
            <a:r>
              <a:rPr lang="ca-ES" sz="2000" dirty="0" err="1" smtClean="0"/>
              <a:t>internal</a:t>
            </a:r>
            <a:r>
              <a:rPr lang="ca-ES" sz="2000" dirty="0" smtClean="0"/>
              <a:t> </a:t>
            </a:r>
            <a:r>
              <a:rPr lang="ca-ES" sz="2000" dirty="0" err="1" smtClean="0"/>
              <a:t>e-newsletter</a:t>
            </a:r>
            <a:endParaRPr lang="ca-ES" sz="2000" dirty="0" smtClean="0"/>
          </a:p>
          <a:p>
            <a:endParaRPr lang="ca-ES" sz="2000" dirty="0"/>
          </a:p>
          <a:p>
            <a:r>
              <a:rPr lang="ca-ES" sz="2000" dirty="0" smtClean="0"/>
              <a:t>Links to </a:t>
            </a:r>
            <a:r>
              <a:rPr lang="ca-ES" sz="2000" dirty="0" err="1" smtClean="0"/>
              <a:t>Scientix</a:t>
            </a:r>
            <a:endParaRPr lang="ca-ES" sz="2000" dirty="0"/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29943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22377" y="355696"/>
            <a:ext cx="1056813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>
                <a:solidFill>
                  <a:srgbClr val="CC0099"/>
                </a:solidFill>
              </a:rPr>
              <a:t>WP1 Project </a:t>
            </a:r>
            <a:r>
              <a:rPr lang="ca-ES" sz="2400" b="1" dirty="0" err="1">
                <a:solidFill>
                  <a:srgbClr val="CC0099"/>
                </a:solidFill>
              </a:rPr>
              <a:t>coordination</a:t>
            </a:r>
            <a:r>
              <a:rPr lang="ca-ES" sz="2400" b="1" dirty="0">
                <a:solidFill>
                  <a:srgbClr val="CC0099"/>
                </a:solidFill>
              </a:rPr>
              <a:t> </a:t>
            </a:r>
            <a:r>
              <a:rPr lang="ca-ES" sz="2400" b="1" dirty="0" err="1">
                <a:solidFill>
                  <a:srgbClr val="CC0099"/>
                </a:solidFill>
              </a:rPr>
              <a:t>and</a:t>
            </a:r>
            <a:r>
              <a:rPr lang="ca-ES" sz="2400" b="1" dirty="0">
                <a:solidFill>
                  <a:srgbClr val="CC0099"/>
                </a:solidFill>
              </a:rPr>
              <a:t> management</a:t>
            </a:r>
          </a:p>
          <a:p>
            <a:endParaRPr lang="ca-ES" sz="2000" b="1" dirty="0">
              <a:solidFill>
                <a:srgbClr val="CC0099"/>
              </a:solidFill>
            </a:endParaRP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Next </a:t>
            </a:r>
            <a:r>
              <a:rPr lang="en-US" sz="2000" b="1" dirty="0">
                <a:solidFill>
                  <a:srgbClr val="CC0099"/>
                </a:solidFill>
              </a:rPr>
              <a:t>activities until </a:t>
            </a:r>
            <a:r>
              <a:rPr lang="en-US" sz="2000" b="1" dirty="0" smtClean="0">
                <a:solidFill>
                  <a:srgbClr val="CC0099"/>
                </a:solidFill>
              </a:rPr>
              <a:t>Month18</a:t>
            </a: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/>
              <a:t>2nd </a:t>
            </a:r>
            <a:r>
              <a:rPr lang="ca-ES" sz="2000" dirty="0" err="1"/>
              <a:t>internal</a:t>
            </a:r>
            <a:r>
              <a:rPr lang="ca-ES" sz="2000" dirty="0"/>
              <a:t> e-</a:t>
            </a:r>
            <a:r>
              <a:rPr lang="ca-ES" sz="2000" dirty="0" err="1"/>
              <a:t>newsletter</a:t>
            </a:r>
            <a:r>
              <a:rPr lang="ca-ES" sz="2000" dirty="0"/>
              <a:t> (M11-M12</a:t>
            </a:r>
            <a:r>
              <a:rPr lang="ca-ES" sz="2000" dirty="0" smtClean="0"/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 err="1" smtClean="0"/>
              <a:t>Coordination</a:t>
            </a:r>
            <a:r>
              <a:rPr lang="ca-ES" sz="2000" dirty="0" smtClean="0"/>
              <a:t> </a:t>
            </a:r>
            <a:r>
              <a:rPr lang="ca-ES" sz="2000" dirty="0" err="1"/>
              <a:t>and</a:t>
            </a:r>
            <a:r>
              <a:rPr lang="ca-ES" sz="2000" dirty="0"/>
              <a:t> </a:t>
            </a:r>
            <a:r>
              <a:rPr lang="ca-ES" sz="2000" dirty="0" err="1"/>
              <a:t>elaboration</a:t>
            </a:r>
            <a:r>
              <a:rPr lang="ca-ES" sz="2000" dirty="0"/>
              <a:t> of </a:t>
            </a:r>
            <a:r>
              <a:rPr lang="ca-ES" sz="2000" dirty="0" err="1"/>
              <a:t>the</a:t>
            </a:r>
            <a:r>
              <a:rPr lang="ca-ES" sz="2000" dirty="0"/>
              <a:t> </a:t>
            </a:r>
            <a:r>
              <a:rPr lang="ca-ES" sz="2000" dirty="0" err="1" smtClean="0"/>
              <a:t>interim</a:t>
            </a:r>
            <a:r>
              <a:rPr lang="ca-ES" sz="2000" dirty="0" smtClean="0"/>
              <a:t> report (M15)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 err="1" smtClean="0"/>
              <a:t>Coordination</a:t>
            </a:r>
            <a:r>
              <a:rPr lang="ca-ES" sz="2000" dirty="0" smtClean="0"/>
              <a:t> of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review</a:t>
            </a:r>
            <a:r>
              <a:rPr lang="ca-ES" sz="2000" dirty="0" smtClean="0"/>
              <a:t> of </a:t>
            </a:r>
            <a:r>
              <a:rPr lang="ca-ES" sz="2000" dirty="0" err="1" smtClean="0"/>
              <a:t>deliverables</a:t>
            </a:r>
            <a:r>
              <a:rPr lang="ca-ES" sz="2000" dirty="0" smtClean="0"/>
              <a:t> </a:t>
            </a:r>
            <a:r>
              <a:rPr lang="ca-ES" sz="2000" dirty="0" err="1" smtClean="0"/>
              <a:t>and</a:t>
            </a:r>
            <a:r>
              <a:rPr lang="ca-ES" sz="2000" dirty="0" smtClean="0"/>
              <a:t> </a:t>
            </a:r>
            <a:r>
              <a:rPr lang="ca-ES" sz="2000" dirty="0" err="1" smtClean="0"/>
              <a:t>interim</a:t>
            </a:r>
            <a:r>
              <a:rPr lang="ca-ES" sz="2000" dirty="0" smtClean="0"/>
              <a:t> report </a:t>
            </a:r>
            <a:r>
              <a:rPr lang="ca-ES" sz="2000" dirty="0" err="1" smtClean="0"/>
              <a:t>by</a:t>
            </a:r>
            <a:r>
              <a:rPr lang="ca-ES" sz="2000" dirty="0" smtClean="0"/>
              <a:t> </a:t>
            </a:r>
            <a:r>
              <a:rPr lang="ca-ES" sz="2000" dirty="0" err="1" smtClean="0"/>
              <a:t>the</a:t>
            </a:r>
            <a:r>
              <a:rPr lang="ca-ES" sz="2000" dirty="0" smtClean="0"/>
              <a:t> AB (</a:t>
            </a:r>
            <a:r>
              <a:rPr lang="ca-ES" sz="2000" dirty="0" err="1" smtClean="0"/>
              <a:t>milestone</a:t>
            </a:r>
            <a:r>
              <a:rPr lang="ca-ES" sz="2000" dirty="0" smtClean="0"/>
              <a:t> M18)</a:t>
            </a: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 err="1" smtClean="0"/>
              <a:t>Follow</a:t>
            </a:r>
            <a:r>
              <a:rPr lang="ca-ES" sz="2000" dirty="0" smtClean="0"/>
              <a:t>-up </a:t>
            </a:r>
            <a:r>
              <a:rPr lang="ca-ES" sz="2000" dirty="0"/>
              <a:t>of Data Management </a:t>
            </a:r>
            <a:r>
              <a:rPr lang="ca-ES" sz="2000" dirty="0" err="1" smtClean="0"/>
              <a:t>Plan</a:t>
            </a:r>
            <a:endParaRPr lang="ca-ES" sz="20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000" dirty="0" smtClean="0"/>
              <a:t>Management of </a:t>
            </a:r>
            <a:r>
              <a:rPr lang="ca-ES" sz="2000" dirty="0" err="1" smtClean="0"/>
              <a:t>the</a:t>
            </a:r>
            <a:r>
              <a:rPr lang="ca-ES" sz="2000" dirty="0" smtClean="0"/>
              <a:t> intranet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ca-ES" sz="2000" dirty="0"/>
          </a:p>
          <a:p>
            <a:endParaRPr lang="en-US" sz="2000" b="1" dirty="0">
              <a:solidFill>
                <a:srgbClr val="CC0099"/>
              </a:solidFill>
            </a:endParaRPr>
          </a:p>
          <a:p>
            <a:endParaRPr lang="ca-ES" sz="2000" b="1" dirty="0">
              <a:solidFill>
                <a:srgbClr val="CC0099"/>
              </a:solidFill>
            </a:endParaRPr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dirty="0" smtClean="0"/>
              <a:t> Meeting.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4293349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t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9067" y="273489"/>
            <a:ext cx="2069592" cy="111556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54714" y="453667"/>
            <a:ext cx="1053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2400" b="1" dirty="0">
                <a:solidFill>
                  <a:srgbClr val="CC0099"/>
                </a:solidFill>
              </a:rPr>
              <a:t>WP1 Project </a:t>
            </a:r>
            <a:r>
              <a:rPr lang="ca-ES" sz="2400" b="1" dirty="0" err="1">
                <a:solidFill>
                  <a:srgbClr val="CC0099"/>
                </a:solidFill>
              </a:rPr>
              <a:t>coordination</a:t>
            </a:r>
            <a:r>
              <a:rPr lang="ca-ES" sz="2400" b="1" dirty="0">
                <a:solidFill>
                  <a:srgbClr val="CC0099"/>
                </a:solidFill>
              </a:rPr>
              <a:t> </a:t>
            </a:r>
            <a:r>
              <a:rPr lang="ca-ES" sz="2400" b="1" dirty="0" err="1">
                <a:solidFill>
                  <a:srgbClr val="CC0099"/>
                </a:solidFill>
              </a:rPr>
              <a:t>and</a:t>
            </a:r>
            <a:r>
              <a:rPr lang="ca-ES" sz="2400" b="1" dirty="0">
                <a:solidFill>
                  <a:srgbClr val="CC0099"/>
                </a:solidFill>
              </a:rPr>
              <a:t> management</a:t>
            </a:r>
          </a:p>
          <a:p>
            <a:endParaRPr lang="en-US" sz="2000" b="1" dirty="0" smtClean="0">
              <a:solidFill>
                <a:srgbClr val="CC0099"/>
              </a:solidFill>
            </a:endParaRPr>
          </a:p>
          <a:p>
            <a:r>
              <a:rPr lang="en-US" sz="2000" b="1" dirty="0" smtClean="0">
                <a:solidFill>
                  <a:srgbClr val="CC0099"/>
                </a:solidFill>
              </a:rPr>
              <a:t>Identified challenges</a:t>
            </a:r>
          </a:p>
          <a:p>
            <a:endParaRPr lang="en-US" sz="2000" dirty="0"/>
          </a:p>
          <a:p>
            <a:pPr marL="342900" indent="-342900">
              <a:buFontTx/>
              <a:buChar char="-"/>
            </a:pPr>
            <a:r>
              <a:rPr lang="ca-ES" sz="2000" dirty="0" smtClean="0"/>
              <a:t>To </a:t>
            </a:r>
            <a:r>
              <a:rPr lang="ca-ES" sz="2000" dirty="0" err="1" smtClean="0"/>
              <a:t>efficiently</a:t>
            </a:r>
            <a:r>
              <a:rPr lang="ca-ES" sz="2000" dirty="0" smtClean="0"/>
              <a:t> </a:t>
            </a:r>
            <a:r>
              <a:rPr lang="ca-ES" sz="2000" dirty="0" err="1" smtClean="0"/>
              <a:t>manage</a:t>
            </a:r>
            <a:r>
              <a:rPr lang="ca-ES" sz="2000" dirty="0" smtClean="0"/>
              <a:t> </a:t>
            </a:r>
            <a:r>
              <a:rPr lang="ca-ES" sz="2000" dirty="0" err="1" smtClean="0"/>
              <a:t>communication</a:t>
            </a:r>
            <a:r>
              <a:rPr lang="ca-ES" sz="2000" dirty="0" smtClean="0"/>
              <a:t> </a:t>
            </a:r>
            <a:r>
              <a:rPr lang="ca-ES" sz="2000" dirty="0" err="1" smtClean="0"/>
              <a:t>within</a:t>
            </a:r>
            <a:r>
              <a:rPr lang="ca-ES" sz="2000" dirty="0" smtClean="0"/>
              <a:t>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consortium</a:t>
            </a:r>
            <a:r>
              <a:rPr lang="ca-ES" sz="2000" dirty="0" smtClean="0"/>
              <a:t> (</a:t>
            </a:r>
            <a:r>
              <a:rPr lang="ca-ES" sz="2000" dirty="0" err="1" smtClean="0"/>
              <a:t>reply</a:t>
            </a:r>
            <a:r>
              <a:rPr lang="ca-ES" sz="2000" dirty="0" smtClean="0"/>
              <a:t> all to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consortium</a:t>
            </a:r>
            <a:r>
              <a:rPr lang="ca-ES" sz="2000" dirty="0" smtClean="0"/>
              <a:t> </a:t>
            </a:r>
            <a:r>
              <a:rPr lang="ca-ES" sz="2000" dirty="0" err="1" smtClean="0"/>
              <a:t>email</a:t>
            </a:r>
            <a:r>
              <a:rPr lang="ca-ES" sz="2000" dirty="0" smtClean="0"/>
              <a:t>)</a:t>
            </a:r>
          </a:p>
          <a:p>
            <a:pPr marL="342900" indent="-342900"/>
            <a:endParaRPr lang="ca-ES" sz="2000" dirty="0" smtClean="0"/>
          </a:p>
          <a:p>
            <a:pPr marL="342900" indent="-342900">
              <a:buFontTx/>
              <a:buChar char="-"/>
            </a:pPr>
            <a:r>
              <a:rPr lang="ca-ES" sz="2000" dirty="0" smtClean="0"/>
              <a:t>To </a:t>
            </a:r>
            <a:r>
              <a:rPr lang="ca-ES" sz="2000" dirty="0" err="1" smtClean="0"/>
              <a:t>ensure</a:t>
            </a:r>
            <a:r>
              <a:rPr lang="ca-ES" sz="2000" dirty="0" smtClean="0"/>
              <a:t> </a:t>
            </a:r>
            <a:r>
              <a:rPr lang="ca-ES" sz="2000" dirty="0" err="1" smtClean="0"/>
              <a:t>compliance</a:t>
            </a:r>
            <a:r>
              <a:rPr lang="ca-ES" sz="2000" dirty="0" smtClean="0"/>
              <a:t> </a:t>
            </a:r>
            <a:r>
              <a:rPr lang="ca-ES" sz="2000" dirty="0" err="1" smtClean="0"/>
              <a:t>with</a:t>
            </a:r>
            <a:r>
              <a:rPr lang="ca-ES" sz="2000" dirty="0" smtClean="0"/>
              <a:t> </a:t>
            </a:r>
            <a:r>
              <a:rPr lang="ca-ES" sz="2000" dirty="0" err="1" smtClean="0"/>
              <a:t>deadlines</a:t>
            </a:r>
            <a:r>
              <a:rPr lang="ca-ES" sz="2000" dirty="0" smtClean="0"/>
              <a:t> in </a:t>
            </a:r>
            <a:r>
              <a:rPr lang="ca-ES" sz="2000" dirty="0" err="1" smtClean="0"/>
              <a:t>sending</a:t>
            </a:r>
            <a:r>
              <a:rPr lang="ca-ES" sz="2000" dirty="0" smtClean="0"/>
              <a:t> </a:t>
            </a:r>
            <a:r>
              <a:rPr lang="ca-ES" sz="2000" dirty="0" err="1" smtClean="0"/>
              <a:t>required</a:t>
            </a:r>
            <a:r>
              <a:rPr lang="ca-ES" sz="2000" dirty="0" smtClean="0"/>
              <a:t> </a:t>
            </a:r>
            <a:r>
              <a:rPr lang="ca-ES" sz="2000" dirty="0" err="1" smtClean="0"/>
              <a:t>information</a:t>
            </a:r>
            <a:r>
              <a:rPr lang="ca-ES" sz="2000" dirty="0" smtClean="0"/>
              <a:t> for reports</a:t>
            </a:r>
          </a:p>
          <a:p>
            <a:pPr marL="342900" indent="-342900">
              <a:buFontTx/>
              <a:buChar char="-"/>
            </a:pPr>
            <a:endParaRPr lang="ca-ES" sz="2000" dirty="0" smtClean="0"/>
          </a:p>
          <a:p>
            <a:pPr marL="342900" indent="-342900">
              <a:buFontTx/>
              <a:buChar char="-"/>
            </a:pPr>
            <a:r>
              <a:rPr lang="ca-ES" sz="2000" dirty="0" smtClean="0"/>
              <a:t>To </a:t>
            </a:r>
            <a:r>
              <a:rPr lang="ca-ES" sz="2000" dirty="0" err="1" smtClean="0"/>
              <a:t>encourage</a:t>
            </a:r>
            <a:r>
              <a:rPr lang="ca-ES" sz="2000" dirty="0" smtClean="0"/>
              <a:t> </a:t>
            </a:r>
            <a:r>
              <a:rPr lang="ca-ES" sz="2000" dirty="0" err="1" smtClean="0"/>
              <a:t>the</a:t>
            </a:r>
            <a:r>
              <a:rPr lang="ca-ES" sz="2000" dirty="0" smtClean="0"/>
              <a:t> </a:t>
            </a:r>
            <a:r>
              <a:rPr lang="ca-ES" sz="2000" dirty="0" err="1" smtClean="0"/>
              <a:t>use</a:t>
            </a:r>
            <a:r>
              <a:rPr lang="ca-ES" sz="2000" dirty="0" smtClean="0"/>
              <a:t> of </a:t>
            </a:r>
            <a:r>
              <a:rPr lang="ca-ES" sz="2000" dirty="0" err="1" smtClean="0"/>
              <a:t>the</a:t>
            </a:r>
            <a:r>
              <a:rPr lang="ca-ES" sz="2000" dirty="0" smtClean="0"/>
              <a:t> intranet</a:t>
            </a:r>
          </a:p>
          <a:p>
            <a:pPr marL="342900" indent="-342900">
              <a:buFontTx/>
              <a:buChar char="-"/>
            </a:pPr>
            <a:endParaRPr lang="ca-ES" sz="2000" dirty="0"/>
          </a:p>
          <a:p>
            <a:pPr marL="342900" indent="-342900">
              <a:buFontTx/>
              <a:buChar char="-"/>
            </a:pPr>
            <a:r>
              <a:rPr lang="ca-ES" sz="2000" dirty="0" smtClean="0"/>
              <a:t> To </a:t>
            </a:r>
            <a:r>
              <a:rPr lang="ca-ES" sz="2000" dirty="0" err="1" smtClean="0"/>
              <a:t>efficiently</a:t>
            </a:r>
            <a:r>
              <a:rPr lang="ca-ES" sz="2000" dirty="0" smtClean="0"/>
              <a:t> monitor </a:t>
            </a:r>
            <a:r>
              <a:rPr lang="ca-ES" sz="2000" dirty="0" err="1" smtClean="0"/>
              <a:t>compliance</a:t>
            </a:r>
            <a:r>
              <a:rPr lang="ca-ES" sz="2000" dirty="0" smtClean="0"/>
              <a:t> of DMP </a:t>
            </a:r>
            <a:r>
              <a:rPr lang="ca-ES" sz="2000" dirty="0" err="1" smtClean="0"/>
              <a:t>and</a:t>
            </a:r>
            <a:r>
              <a:rPr lang="ca-ES" sz="2000" dirty="0" smtClean="0"/>
              <a:t> </a:t>
            </a:r>
            <a:r>
              <a:rPr lang="ca-ES" sz="2000" dirty="0" err="1" smtClean="0"/>
              <a:t>ethical</a:t>
            </a:r>
            <a:r>
              <a:rPr lang="ca-ES" sz="2000" dirty="0" smtClean="0"/>
              <a:t> </a:t>
            </a:r>
            <a:r>
              <a:rPr lang="ca-ES" sz="2000" dirty="0" err="1" smtClean="0"/>
              <a:t>requirements</a:t>
            </a:r>
            <a:endParaRPr lang="ca-ES" sz="2000" dirty="0"/>
          </a:p>
        </p:txBody>
      </p:sp>
      <p:sp>
        <p:nvSpPr>
          <p:cNvPr id="6" name="QuadreDeText 5"/>
          <p:cNvSpPr txBox="1"/>
          <p:nvPr/>
        </p:nvSpPr>
        <p:spPr>
          <a:xfrm>
            <a:off x="3221178" y="6276110"/>
            <a:ext cx="7730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a-ES" sz="1400" dirty="0" smtClean="0"/>
              <a:t>· PERFORM </a:t>
            </a:r>
            <a:r>
              <a:rPr lang="ca-ES" sz="1400" dirty="0" err="1" smtClean="0"/>
              <a:t>Consortium</a:t>
            </a:r>
            <a:r>
              <a:rPr lang="ca-ES" sz="1400" smtClean="0"/>
              <a:t> Meeting</a:t>
            </a:r>
            <a:r>
              <a:rPr lang="ca-ES" sz="1400" dirty="0" smtClean="0"/>
              <a:t>. Paris, </a:t>
            </a:r>
            <a:r>
              <a:rPr lang="ca-ES" sz="1400" dirty="0" err="1" smtClean="0"/>
              <a:t>November</a:t>
            </a:r>
            <a:r>
              <a:rPr lang="ca-ES" sz="1400" dirty="0" smtClean="0"/>
              <a:t> 9th, 2016 ·</a:t>
            </a:r>
            <a:endParaRPr lang="ca-ES" sz="1400" dirty="0"/>
          </a:p>
        </p:txBody>
      </p:sp>
    </p:spTree>
    <p:extLst>
      <p:ext uri="{BB962C8B-B14F-4D97-AF65-F5344CB8AC3E}">
        <p14:creationId xmlns:p14="http://schemas.microsoft.com/office/powerpoint/2010/main" val="375201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292</Words>
  <Application>Microsoft Office PowerPoint</Application>
  <PresentationFormat>Pantalla panoràmica</PresentationFormat>
  <Paragraphs>65</Paragraphs>
  <Slides>4</Slides>
  <Notes>0</Notes>
  <HiddenSlides>0</HiddenSlides>
  <MMClips>0</MMClips>
  <ScaleCrop>false</ScaleCrop>
  <HeadingPairs>
    <vt:vector size="6" baseType="variant">
      <vt:variant>
        <vt:lpstr>Tipus de lletra utilitzats</vt:lpstr>
      </vt:variant>
      <vt:variant>
        <vt:i4>3</vt:i4>
      </vt:variant>
      <vt:variant>
        <vt:lpstr>Tema</vt:lpstr>
      </vt:variant>
      <vt:variant>
        <vt:i4>1</vt:i4>
      </vt:variant>
      <vt:variant>
        <vt:lpstr>Títols de les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l'Office</vt:lpstr>
      <vt:lpstr>Presentació del PowerPoint</vt:lpstr>
      <vt:lpstr>Presentació del PowerPoint</vt:lpstr>
      <vt:lpstr>Presentació del PowerPoint</vt:lpstr>
      <vt:lpstr>Presentació del PowerPoint</vt:lpstr>
    </vt:vector>
  </TitlesOfParts>
  <Company>UOC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Marina Di Masso Tarditti</dc:creator>
  <cp:lastModifiedBy>Marina Di Masso Tarditti</cp:lastModifiedBy>
  <cp:revision>20</cp:revision>
  <dcterms:created xsi:type="dcterms:W3CDTF">2016-10-05T10:27:34Z</dcterms:created>
  <dcterms:modified xsi:type="dcterms:W3CDTF">2016-11-02T13:27:22Z</dcterms:modified>
</cp:coreProperties>
</file>