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57" r:id="rId3"/>
    <p:sldId id="260" r:id="rId4"/>
    <p:sldId id="258" r:id="rId5"/>
    <p:sldId id="262" r:id="rId6"/>
    <p:sldId id="264" r:id="rId7"/>
    <p:sldId id="263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-13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4559F-3CDE-4B0B-96C0-954972155640}" type="datetimeFigureOut">
              <a:rPr lang="es-ES" smtClean="0"/>
              <a:pPr/>
              <a:t>02/11/2016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082E5-89DD-41F6-A53D-12F5352B886F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0788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Internal</a:t>
            </a:r>
            <a:r>
              <a:rPr lang="es-ES" dirty="0" smtClean="0"/>
              <a:t> as </a:t>
            </a:r>
            <a:r>
              <a:rPr lang="es-ES" dirty="0" err="1" smtClean="0"/>
              <a:t>exercises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get</a:t>
            </a:r>
            <a:r>
              <a:rPr lang="es-ES" dirty="0" smtClean="0"/>
              <a:t> familiar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reporting</a:t>
            </a:r>
            <a:r>
              <a:rPr lang="es-ES" dirty="0" smtClean="0"/>
              <a:t>,</a:t>
            </a:r>
            <a:r>
              <a:rPr lang="es-ES" baseline="0" dirty="0" smtClean="0"/>
              <a:t> as </a:t>
            </a:r>
            <a:r>
              <a:rPr lang="es-ES" baseline="0" dirty="0" err="1" smtClean="0"/>
              <a:t>well</a:t>
            </a:r>
            <a:r>
              <a:rPr lang="es-ES" baseline="0" dirty="0" smtClean="0"/>
              <a:t> as </a:t>
            </a:r>
            <a:r>
              <a:rPr lang="es-ES" baseline="0" dirty="0" err="1" smtClean="0"/>
              <a:t>meeting</a:t>
            </a:r>
            <a:r>
              <a:rPr lang="es-ES" baseline="0" dirty="0" smtClean="0"/>
              <a:t> </a:t>
            </a:r>
            <a:r>
              <a:rPr lang="es-ES" baseline="0" dirty="0" err="1" smtClean="0"/>
              <a:t>deadlines</a:t>
            </a:r>
            <a:r>
              <a:rPr lang="es-ES" baseline="0" dirty="0" smtClean="0"/>
              <a:t>, and </a:t>
            </a:r>
            <a:r>
              <a:rPr lang="es-ES" baseline="0" dirty="0" err="1" smtClean="0"/>
              <a:t>also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to</a:t>
            </a:r>
            <a:r>
              <a:rPr lang="es-ES" baseline="0" dirty="0" smtClean="0"/>
              <a:t> </a:t>
            </a:r>
            <a:r>
              <a:rPr lang="es-ES" baseline="0" dirty="0" err="1" smtClean="0"/>
              <a:t>make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easier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the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interim</a:t>
            </a:r>
            <a:r>
              <a:rPr lang="es-ES" baseline="0" dirty="0" smtClean="0"/>
              <a:t> and final </a:t>
            </a:r>
            <a:r>
              <a:rPr lang="es-ES" baseline="0" dirty="0" err="1" smtClean="0"/>
              <a:t>reports</a:t>
            </a:r>
            <a:r>
              <a:rPr lang="es-ES" baseline="0" dirty="0" smtClean="0"/>
              <a:t>.</a:t>
            </a:r>
            <a:endParaRPr lang="es-ES" dirty="0" smtClean="0"/>
          </a:p>
          <a:p>
            <a:r>
              <a:rPr lang="es-ES" dirty="0" err="1" smtClean="0"/>
              <a:t>First</a:t>
            </a:r>
            <a:r>
              <a:rPr lang="es-ES" dirty="0" smtClean="0"/>
              <a:t> and </a:t>
            </a:r>
            <a:r>
              <a:rPr lang="es-ES" dirty="0" err="1" smtClean="0"/>
              <a:t>second</a:t>
            </a:r>
            <a:r>
              <a:rPr lang="es-ES" dirty="0" smtClean="0"/>
              <a:t> </a:t>
            </a:r>
            <a:r>
              <a:rPr lang="es-ES" dirty="0" err="1" smtClean="0"/>
              <a:t>make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interim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Third</a:t>
            </a:r>
            <a:r>
              <a:rPr lang="es-ES" dirty="0" smtClean="0"/>
              <a:t> and </a:t>
            </a:r>
            <a:r>
              <a:rPr lang="es-ES" dirty="0" err="1" smtClean="0"/>
              <a:t>fourth</a:t>
            </a:r>
            <a:r>
              <a:rPr lang="es-ES" dirty="0" smtClean="0"/>
              <a:t> </a:t>
            </a:r>
            <a:r>
              <a:rPr lang="es-ES" dirty="0" err="1" smtClean="0"/>
              <a:t>make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final.</a:t>
            </a:r>
          </a:p>
          <a:p>
            <a:r>
              <a:rPr lang="es-ES" dirty="0" err="1" smtClean="0"/>
              <a:t>After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interim</a:t>
            </a:r>
            <a:r>
              <a:rPr lang="es-ES" baseline="0" dirty="0" smtClean="0"/>
              <a:t> </a:t>
            </a:r>
            <a:r>
              <a:rPr lang="es-ES" baseline="0" dirty="0" err="1" smtClean="0"/>
              <a:t>approved</a:t>
            </a:r>
            <a:r>
              <a:rPr lang="es-ES" baseline="0" dirty="0" smtClean="0"/>
              <a:t>, </a:t>
            </a:r>
            <a:r>
              <a:rPr lang="es-ES" baseline="0" dirty="0" err="1" smtClean="0"/>
              <a:t>second</a:t>
            </a:r>
            <a:r>
              <a:rPr lang="es-ES" baseline="0" dirty="0" smtClean="0"/>
              <a:t> </a:t>
            </a:r>
            <a:r>
              <a:rPr lang="es-ES" baseline="0" dirty="0" err="1" smtClean="0"/>
              <a:t>payment</a:t>
            </a:r>
            <a:r>
              <a:rPr lang="es-ES" baseline="0" dirty="0" smtClean="0"/>
              <a:t>.</a:t>
            </a:r>
          </a:p>
          <a:p>
            <a:r>
              <a:rPr lang="es-ES" baseline="0" dirty="0" err="1" smtClean="0"/>
              <a:t>Participant</a:t>
            </a:r>
            <a:r>
              <a:rPr lang="es-ES" baseline="0" dirty="0" smtClean="0"/>
              <a:t> portal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082E5-89DD-41F6-A53D-12F5352B886F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8687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Timing</a:t>
            </a:r>
            <a:r>
              <a:rPr lang="es-ES" baseline="0" dirty="0" smtClean="0"/>
              <a:t> </a:t>
            </a:r>
            <a:r>
              <a:rPr lang="es-ES" baseline="0" dirty="0" err="1" smtClean="0"/>
              <a:t>will</a:t>
            </a:r>
            <a:r>
              <a:rPr lang="es-ES" baseline="0" dirty="0" smtClean="0"/>
              <a:t> </a:t>
            </a:r>
            <a:r>
              <a:rPr lang="es-ES" baseline="0" dirty="0" err="1" smtClean="0"/>
              <a:t>be</a:t>
            </a:r>
            <a:r>
              <a:rPr lang="es-ES" baseline="0" dirty="0" smtClean="0"/>
              <a:t> similar </a:t>
            </a:r>
            <a:r>
              <a:rPr lang="es-ES" baseline="0" dirty="0" err="1" smtClean="0"/>
              <a:t>for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every</a:t>
            </a:r>
            <a:r>
              <a:rPr lang="es-ES" baseline="0" dirty="0" smtClean="0"/>
              <a:t> </a:t>
            </a:r>
            <a:r>
              <a:rPr lang="es-ES" baseline="0" dirty="0" err="1" smtClean="0"/>
              <a:t>report</a:t>
            </a:r>
            <a:r>
              <a:rPr lang="es-ES" baseline="0" dirty="0" smtClean="0"/>
              <a:t>.</a:t>
            </a:r>
          </a:p>
          <a:p>
            <a:r>
              <a:rPr lang="es-ES" baseline="0" dirty="0" err="1" smtClean="0"/>
              <a:t>Thus</a:t>
            </a:r>
            <a:r>
              <a:rPr lang="es-ES" baseline="0" dirty="0" smtClean="0"/>
              <a:t> inputs </a:t>
            </a:r>
            <a:r>
              <a:rPr lang="es-ES" baseline="0" dirty="0" err="1" smtClean="0"/>
              <a:t>from</a:t>
            </a:r>
            <a:r>
              <a:rPr lang="es-ES" baseline="0" dirty="0" smtClean="0"/>
              <a:t> WP </a:t>
            </a:r>
            <a:r>
              <a:rPr lang="es-ES" baseline="0" dirty="0" err="1" smtClean="0"/>
              <a:t>leaders</a:t>
            </a:r>
            <a:r>
              <a:rPr lang="es-ES" baseline="0" dirty="0" smtClean="0"/>
              <a:t> and </a:t>
            </a:r>
            <a:r>
              <a:rPr lang="es-ES" baseline="0" dirty="0" err="1" smtClean="0"/>
              <a:t>partners</a:t>
            </a:r>
            <a:r>
              <a:rPr lang="es-ES" baseline="0" dirty="0" smtClean="0"/>
              <a:t> are </a:t>
            </a:r>
            <a:r>
              <a:rPr lang="es-ES" baseline="0" dirty="0" err="1" smtClean="0"/>
              <a:t>important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to</a:t>
            </a:r>
            <a:r>
              <a:rPr lang="es-ES" baseline="0" dirty="0" smtClean="0"/>
              <a:t> </a:t>
            </a:r>
            <a:r>
              <a:rPr lang="es-ES" baseline="0" dirty="0" err="1" smtClean="0"/>
              <a:t>improve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the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process</a:t>
            </a:r>
            <a:r>
              <a:rPr lang="es-ES" baseline="0" dirty="0" smtClean="0"/>
              <a:t>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082E5-89DD-41F6-A53D-12F5352B886F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2506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Pm</a:t>
            </a:r>
            <a:r>
              <a:rPr lang="en-US" sz="1200" baseline="0" dirty="0" smtClean="0"/>
              <a:t> effort conservative in some cases. </a:t>
            </a:r>
            <a:r>
              <a:rPr lang="en-US" sz="1200" dirty="0" smtClean="0"/>
              <a:t>Please</a:t>
            </a:r>
            <a:r>
              <a:rPr lang="en-US" sz="1200" baseline="0" dirty="0" smtClean="0"/>
              <a:t> be aware that pm must be spent throughout the lifecycle of the project (they can’t be saved, they can’t be surpassed). </a:t>
            </a:r>
            <a:endParaRPr lang="en-US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Effort filled on timesheets must match the information in the excel </a:t>
            </a:r>
            <a:r>
              <a:rPr lang="en-US" sz="1200" dirty="0" err="1" smtClean="0"/>
              <a:t>FINANCIALTemplate_Interim_Report</a:t>
            </a:r>
            <a:r>
              <a:rPr lang="en-US" sz="1200" dirty="0" smtClean="0"/>
              <a:t> (and uploaded on the Participant Portal (=Use of Resources</a:t>
            </a:r>
            <a:r>
              <a:rPr lang="en-US" sz="1200" dirty="0" smtClean="0"/>
              <a:t>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/>
              <a:t>EVIDENCE!!!</a:t>
            </a:r>
            <a:endParaRPr lang="ca-ES" sz="1200" dirty="0" smtClean="0"/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082E5-89DD-41F6-A53D-12F5352B886F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6038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Important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keep</a:t>
            </a:r>
            <a:r>
              <a:rPr lang="es-ES" dirty="0" smtClean="0"/>
              <a:t> </a:t>
            </a:r>
            <a:r>
              <a:rPr lang="es-ES" dirty="0" err="1" smtClean="0"/>
              <a:t>consent</a:t>
            </a:r>
            <a:r>
              <a:rPr lang="es-ES" dirty="0" smtClean="0"/>
              <a:t> </a:t>
            </a:r>
            <a:r>
              <a:rPr lang="es-ES" dirty="0" err="1" smtClean="0"/>
              <a:t>forms</a:t>
            </a:r>
            <a:r>
              <a:rPr lang="es-ES" dirty="0" smtClean="0"/>
              <a:t> in </a:t>
            </a:r>
            <a:r>
              <a:rPr lang="es-ES" dirty="0" err="1" smtClean="0"/>
              <a:t>paper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Scan</a:t>
            </a:r>
            <a:r>
              <a:rPr lang="es-ES" dirty="0" smtClean="0"/>
              <a:t> </a:t>
            </a:r>
            <a:r>
              <a:rPr lang="es-ES" dirty="0" err="1" smtClean="0"/>
              <a:t>them</a:t>
            </a:r>
            <a:r>
              <a:rPr lang="es-ES" dirty="0" smtClean="0"/>
              <a:t> and </a:t>
            </a:r>
            <a:r>
              <a:rPr lang="es-ES" dirty="0" err="1" smtClean="0"/>
              <a:t>upload</a:t>
            </a:r>
            <a:r>
              <a:rPr lang="es-ES" dirty="0" smtClean="0"/>
              <a:t> </a:t>
            </a:r>
            <a:r>
              <a:rPr lang="es-ES" dirty="0" err="1" smtClean="0"/>
              <a:t>them</a:t>
            </a:r>
            <a:r>
              <a:rPr lang="es-ES" dirty="0" smtClean="0"/>
              <a:t> in </a:t>
            </a:r>
            <a:r>
              <a:rPr lang="es-ES" dirty="0" err="1" smtClean="0"/>
              <a:t>the</a:t>
            </a:r>
            <a:r>
              <a:rPr lang="es-ES" dirty="0" smtClean="0"/>
              <a:t> intranet.</a:t>
            </a:r>
          </a:p>
          <a:p>
            <a:r>
              <a:rPr lang="es-ES" dirty="0" smtClean="0"/>
              <a:t/>
            </a:r>
            <a:br>
              <a:rPr lang="es-ES" dirty="0" smtClean="0"/>
            </a:b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082E5-89DD-41F6-A53D-12F5352B886F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4575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Check</a:t>
            </a:r>
            <a:r>
              <a:rPr lang="es-ES" dirty="0" smtClean="0"/>
              <a:t> </a:t>
            </a:r>
            <a:r>
              <a:rPr lang="es-ES" dirty="0" err="1" smtClean="0"/>
              <a:t>out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collection</a:t>
            </a:r>
            <a:r>
              <a:rPr lang="es-ES" baseline="0" dirty="0" smtClean="0"/>
              <a:t> </a:t>
            </a:r>
            <a:r>
              <a:rPr lang="es-ES" baseline="0" dirty="0" err="1" smtClean="0"/>
              <a:t>description</a:t>
            </a:r>
            <a:r>
              <a:rPr lang="es-ES" baseline="0" dirty="0" smtClean="0"/>
              <a:t> </a:t>
            </a:r>
            <a:r>
              <a:rPr lang="es-ES" baseline="0" dirty="0" err="1" smtClean="0"/>
              <a:t>for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each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type</a:t>
            </a:r>
            <a:r>
              <a:rPr lang="es-ES" baseline="0" dirty="0" smtClean="0"/>
              <a:t> of data and </a:t>
            </a:r>
            <a:r>
              <a:rPr lang="es-ES" baseline="0" dirty="0" err="1" smtClean="0"/>
              <a:t>method</a:t>
            </a:r>
            <a:r>
              <a:rPr lang="es-ES" baseline="0" dirty="0" smtClean="0"/>
              <a:t>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082E5-89DD-41F6-A53D-12F5352B886F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7785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40A-C677-4AED-A0BD-62B101C3A71E}" type="datetimeFigureOut">
              <a:rPr lang="es-ES" smtClean="0"/>
              <a:pPr/>
              <a:t>02/11/2016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E9B9-C656-4ABD-BE6A-0FD00875F44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40A-C677-4AED-A0BD-62B101C3A71E}" type="datetimeFigureOut">
              <a:rPr lang="es-ES" smtClean="0"/>
              <a:pPr/>
              <a:t>02/11/2016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E9B9-C656-4ABD-BE6A-0FD00875F44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40A-C677-4AED-A0BD-62B101C3A71E}" type="datetimeFigureOut">
              <a:rPr lang="es-ES" smtClean="0"/>
              <a:pPr/>
              <a:t>02/11/2016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E9B9-C656-4ABD-BE6A-0FD00875F44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40A-C677-4AED-A0BD-62B101C3A71E}" type="datetimeFigureOut">
              <a:rPr lang="es-ES" smtClean="0"/>
              <a:pPr/>
              <a:t>02/11/2016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E9B9-C656-4ABD-BE6A-0FD00875F44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40A-C677-4AED-A0BD-62B101C3A71E}" type="datetimeFigureOut">
              <a:rPr lang="es-ES" smtClean="0"/>
              <a:pPr/>
              <a:t>02/11/2016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E9B9-C656-4ABD-BE6A-0FD00875F44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40A-C677-4AED-A0BD-62B101C3A71E}" type="datetimeFigureOut">
              <a:rPr lang="es-ES" smtClean="0"/>
              <a:pPr/>
              <a:t>02/11/2016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E9B9-C656-4ABD-BE6A-0FD00875F44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40A-C677-4AED-A0BD-62B101C3A71E}" type="datetimeFigureOut">
              <a:rPr lang="es-ES" smtClean="0"/>
              <a:pPr/>
              <a:t>02/11/2016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E9B9-C656-4ABD-BE6A-0FD00875F44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40A-C677-4AED-A0BD-62B101C3A71E}" type="datetimeFigureOut">
              <a:rPr lang="es-ES" smtClean="0"/>
              <a:pPr/>
              <a:t>02/11/2016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E9B9-C656-4ABD-BE6A-0FD00875F44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40A-C677-4AED-A0BD-62B101C3A71E}" type="datetimeFigureOut">
              <a:rPr lang="es-ES" smtClean="0"/>
              <a:pPr/>
              <a:t>02/11/2016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E9B9-C656-4ABD-BE6A-0FD00875F44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40A-C677-4AED-A0BD-62B101C3A71E}" type="datetimeFigureOut">
              <a:rPr lang="es-ES" smtClean="0"/>
              <a:pPr/>
              <a:t>02/11/2016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E9B9-C656-4ABD-BE6A-0FD00875F44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E40A-C677-4AED-A0BD-62B101C3A71E}" type="datetimeFigureOut">
              <a:rPr lang="es-ES" smtClean="0"/>
              <a:pPr/>
              <a:t>02/11/2016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E9B9-C656-4ABD-BE6A-0FD00875F44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DE40A-C677-4AED-A0BD-62B101C3A71E}" type="datetimeFigureOut">
              <a:rPr lang="es-ES" smtClean="0"/>
              <a:pPr/>
              <a:t>02/11/2016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E9B9-C656-4ABD-BE6A-0FD00875F446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zenodo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68" y="273489"/>
            <a:ext cx="1750226" cy="1115568"/>
          </a:xfrm>
          <a:prstGeom prst="rect">
            <a:avLst/>
          </a:prstGeom>
        </p:spPr>
      </p:pic>
      <p:sp>
        <p:nvSpPr>
          <p:cNvPr id="5" name="QuadreDeText 4"/>
          <p:cNvSpPr txBox="1"/>
          <p:nvPr/>
        </p:nvSpPr>
        <p:spPr>
          <a:xfrm>
            <a:off x="2415884" y="6276111"/>
            <a:ext cx="5798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/>
              <a:t>· PERFORM </a:t>
            </a:r>
            <a:r>
              <a:rPr lang="ca-ES" sz="1400" dirty="0" err="1" smtClean="0"/>
              <a:t>Consortium</a:t>
            </a:r>
            <a:r>
              <a:rPr lang="ca-ES" sz="1400" dirty="0" smtClean="0"/>
              <a:t> Meeting. Paris, </a:t>
            </a:r>
            <a:r>
              <a:rPr lang="ca-ES" sz="1400" dirty="0" err="1" smtClean="0"/>
              <a:t>November</a:t>
            </a:r>
            <a:r>
              <a:rPr lang="ca-ES" sz="1400" dirty="0" smtClean="0"/>
              <a:t> 9th, 2016 ·</a:t>
            </a:r>
            <a:endParaRPr lang="ca-ES" sz="1400" dirty="0"/>
          </a:p>
        </p:txBody>
      </p:sp>
      <p:sp>
        <p:nvSpPr>
          <p:cNvPr id="7" name="QuadreDeText 6"/>
          <p:cNvSpPr txBox="1"/>
          <p:nvPr/>
        </p:nvSpPr>
        <p:spPr>
          <a:xfrm>
            <a:off x="537731" y="500042"/>
            <a:ext cx="23535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a-ES"/>
            </a:defPPr>
            <a:lvl1pPr>
              <a:defRPr sz="2000" b="1">
                <a:solidFill>
                  <a:srgbClr val="CC0099"/>
                </a:solidFill>
              </a:defRPr>
            </a:lvl1pPr>
          </a:lstStyle>
          <a:p>
            <a:r>
              <a:rPr lang="ca-ES" dirty="0" smtClean="0"/>
              <a:t>Management </a:t>
            </a:r>
            <a:endParaRPr lang="ca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785786" y="100010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 smtClean="0"/>
              <a:t>Reporting</a:t>
            </a:r>
            <a:endParaRPr lang="es-ES" b="1" dirty="0"/>
          </a:p>
        </p:txBody>
      </p:sp>
      <p:pic>
        <p:nvPicPr>
          <p:cNvPr id="10" name="Imat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53872"/>
            <a:ext cx="1750226" cy="1115568"/>
          </a:xfrm>
          <a:prstGeom prst="rect">
            <a:avLst/>
          </a:prstGeom>
        </p:spPr>
      </p:pic>
      <p:graphicFrame>
        <p:nvGraphicFramePr>
          <p:cNvPr id="14" name="Tau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356053"/>
              </p:ext>
            </p:extLst>
          </p:nvPr>
        </p:nvGraphicFramePr>
        <p:xfrm>
          <a:off x="899591" y="1714488"/>
          <a:ext cx="7119289" cy="325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368"/>
                <a:gridCol w="1282969"/>
                <a:gridCol w="1247236"/>
                <a:gridCol w="1345052"/>
                <a:gridCol w="1502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a-ES" sz="1400" dirty="0" smtClean="0"/>
                        <a:t>Report</a:t>
                      </a:r>
                      <a:endParaRPr lang="ca-E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a-ES" sz="1400" dirty="0" smtClean="0"/>
                        <a:t>Elegible </a:t>
                      </a:r>
                      <a:r>
                        <a:rPr lang="ca-ES" sz="1400" dirty="0" err="1" smtClean="0"/>
                        <a:t>period</a:t>
                      </a:r>
                      <a:endParaRPr lang="ca-E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dirty="0" smtClean="0"/>
                        <a:t>Sent to UOC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dirty="0" smtClean="0"/>
                        <a:t>UOC </a:t>
                      </a:r>
                      <a:r>
                        <a:rPr lang="ca-ES" sz="1400" dirty="0" err="1" smtClean="0"/>
                        <a:t>sends</a:t>
                      </a:r>
                      <a:r>
                        <a:rPr lang="ca-ES" sz="1400" dirty="0" smtClean="0"/>
                        <a:t> to EC</a:t>
                      </a:r>
                    </a:p>
                    <a:p>
                      <a:pPr algn="ctr"/>
                      <a:r>
                        <a:rPr lang="ca-ES" sz="1400" dirty="0" smtClean="0"/>
                        <a:t>&gt;</a:t>
                      </a:r>
                      <a:r>
                        <a:rPr lang="ca-ES" sz="1400" baseline="0" dirty="0" smtClean="0"/>
                        <a:t> Participant portal</a:t>
                      </a:r>
                      <a:endParaRPr lang="ca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a-ES" sz="1400" dirty="0" err="1" smtClean="0">
                          <a:solidFill>
                            <a:schemeClr val="tx1"/>
                          </a:solidFill>
                        </a:rPr>
                        <a:t>First</a:t>
                      </a:r>
                      <a:r>
                        <a:rPr lang="ca-E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a-ES" sz="1400" dirty="0" err="1" smtClean="0">
                          <a:solidFill>
                            <a:schemeClr val="tx1"/>
                          </a:solidFill>
                        </a:rPr>
                        <a:t>internal</a:t>
                      </a:r>
                      <a:r>
                        <a:rPr lang="ca-ES" sz="1400" dirty="0" smtClean="0">
                          <a:solidFill>
                            <a:schemeClr val="tx1"/>
                          </a:solidFill>
                        </a:rPr>
                        <a:t> (M6)</a:t>
                      </a:r>
                      <a:endParaRPr lang="ca-E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dirty="0" smtClean="0">
                          <a:solidFill>
                            <a:schemeClr val="tx1"/>
                          </a:solidFill>
                        </a:rPr>
                        <a:t>01/11/2015</a:t>
                      </a:r>
                      <a:endParaRPr lang="ca-E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dirty="0" smtClean="0">
                          <a:solidFill>
                            <a:schemeClr val="tx1"/>
                          </a:solidFill>
                        </a:rPr>
                        <a:t>30/04/2016</a:t>
                      </a:r>
                      <a:endParaRPr lang="ca-E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dirty="0" smtClean="0">
                          <a:solidFill>
                            <a:schemeClr val="tx1"/>
                          </a:solidFill>
                        </a:rPr>
                        <a:t>20/05/2016</a:t>
                      </a:r>
                      <a:endParaRPr lang="ca-E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a-E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a-ES" sz="1400" dirty="0" smtClean="0">
                          <a:solidFill>
                            <a:schemeClr val="tx1"/>
                          </a:solidFill>
                        </a:rPr>
                        <a:t>Second </a:t>
                      </a:r>
                      <a:r>
                        <a:rPr lang="ca-ES" sz="1400" dirty="0" err="1" smtClean="0">
                          <a:solidFill>
                            <a:schemeClr val="tx1"/>
                          </a:solidFill>
                        </a:rPr>
                        <a:t>internal</a:t>
                      </a:r>
                      <a:r>
                        <a:rPr lang="ca-ES" sz="1400" dirty="0" smtClean="0">
                          <a:solidFill>
                            <a:schemeClr val="tx1"/>
                          </a:solidFill>
                        </a:rPr>
                        <a:t> (M12)</a:t>
                      </a:r>
                      <a:endParaRPr lang="ca-E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dirty="0" smtClean="0">
                          <a:solidFill>
                            <a:schemeClr val="tx1"/>
                          </a:solidFill>
                        </a:rPr>
                        <a:t>01/05/2016</a:t>
                      </a:r>
                      <a:endParaRPr lang="ca-E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dirty="0" smtClean="0">
                          <a:solidFill>
                            <a:schemeClr val="tx1"/>
                          </a:solidFill>
                        </a:rPr>
                        <a:t>31/10/2016</a:t>
                      </a:r>
                      <a:endParaRPr lang="ca-E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dirty="0" smtClean="0">
                          <a:solidFill>
                            <a:schemeClr val="tx1"/>
                          </a:solidFill>
                        </a:rPr>
                        <a:t>20/11/2016</a:t>
                      </a:r>
                      <a:endParaRPr lang="ca-E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dirty="0" smtClean="0">
                          <a:solidFill>
                            <a:schemeClr val="tx1"/>
                          </a:solidFill>
                        </a:rPr>
                        <a:t>--</a:t>
                      </a:r>
                      <a:endParaRPr lang="ca-E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a-ES" sz="1400" b="1" dirty="0" smtClean="0"/>
                        <a:t>INTERIM EC (M15)</a:t>
                      </a:r>
                      <a:endParaRPr lang="ca-E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01/11/2015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31/01/2017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20/02/2017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31/03/2017</a:t>
                      </a:r>
                      <a:endParaRPr lang="ca-E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a-ES" sz="1400" dirty="0" err="1" smtClean="0"/>
                        <a:t>Third</a:t>
                      </a:r>
                      <a:r>
                        <a:rPr lang="ca-ES" sz="1400" dirty="0" smtClean="0"/>
                        <a:t> </a:t>
                      </a:r>
                      <a:r>
                        <a:rPr lang="ca-ES" sz="1400" dirty="0" err="1" smtClean="0"/>
                        <a:t>internal</a:t>
                      </a:r>
                      <a:r>
                        <a:rPr lang="ca-ES" sz="1400" dirty="0" smtClean="0"/>
                        <a:t> (M24)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dirty="0" smtClean="0"/>
                        <a:t>01/02/2017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dirty="0" smtClean="0"/>
                        <a:t>31/10/2017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dirty="0" smtClean="0"/>
                        <a:t>20/11/2017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dirty="0" smtClean="0"/>
                        <a:t>--</a:t>
                      </a:r>
                      <a:endParaRPr lang="ca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a-ES" sz="1400" dirty="0" err="1" smtClean="0"/>
                        <a:t>Fourth</a:t>
                      </a:r>
                      <a:r>
                        <a:rPr lang="ca-ES" sz="1400" dirty="0" smtClean="0"/>
                        <a:t> </a:t>
                      </a:r>
                      <a:r>
                        <a:rPr lang="ca-ES" sz="1400" dirty="0" err="1" smtClean="0"/>
                        <a:t>internal</a:t>
                      </a:r>
                      <a:r>
                        <a:rPr lang="ca-ES" sz="1400" dirty="0" smtClean="0"/>
                        <a:t> (M30)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dirty="0" smtClean="0"/>
                        <a:t>01/11/2017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dirty="0" smtClean="0"/>
                        <a:t>30/04/2018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dirty="0" smtClean="0"/>
                        <a:t>20/05/2018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dirty="0" smtClean="0"/>
                        <a:t>--</a:t>
                      </a:r>
                      <a:endParaRPr lang="ca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a-ES" sz="1400" b="1" dirty="0" smtClean="0"/>
                        <a:t>FINAL EC (M36)</a:t>
                      </a:r>
                      <a:endParaRPr lang="ca-E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01/02/2017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31/10/2018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20/11/2018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20/12/18</a:t>
                      </a:r>
                      <a:endParaRPr lang="ca-ES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37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68" y="273489"/>
            <a:ext cx="1750226" cy="1115568"/>
          </a:xfrm>
          <a:prstGeom prst="rect">
            <a:avLst/>
          </a:prstGeom>
        </p:spPr>
      </p:pic>
      <p:sp>
        <p:nvSpPr>
          <p:cNvPr id="5" name="QuadreDeText 4"/>
          <p:cNvSpPr txBox="1"/>
          <p:nvPr/>
        </p:nvSpPr>
        <p:spPr>
          <a:xfrm>
            <a:off x="2415884" y="6276111"/>
            <a:ext cx="5798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/>
              <a:t>· PERFORM </a:t>
            </a:r>
            <a:r>
              <a:rPr lang="ca-ES" sz="1400" dirty="0" err="1" smtClean="0"/>
              <a:t>Consortium</a:t>
            </a:r>
            <a:r>
              <a:rPr lang="ca-ES" sz="1400" dirty="0" smtClean="0"/>
              <a:t> Meeting. Paris, </a:t>
            </a:r>
            <a:r>
              <a:rPr lang="ca-ES" sz="1400" dirty="0" err="1" smtClean="0"/>
              <a:t>November</a:t>
            </a:r>
            <a:r>
              <a:rPr lang="ca-ES" sz="1400" dirty="0" smtClean="0"/>
              <a:t> 9th, 2016 ·</a:t>
            </a:r>
            <a:endParaRPr lang="ca-ES" sz="1400" dirty="0"/>
          </a:p>
        </p:txBody>
      </p:sp>
      <p:sp>
        <p:nvSpPr>
          <p:cNvPr id="7" name="QuadreDeText 6"/>
          <p:cNvSpPr txBox="1"/>
          <p:nvPr/>
        </p:nvSpPr>
        <p:spPr>
          <a:xfrm>
            <a:off x="537731" y="500042"/>
            <a:ext cx="23535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a-ES"/>
            </a:defPPr>
            <a:lvl1pPr>
              <a:defRPr sz="2000" b="1">
                <a:solidFill>
                  <a:srgbClr val="CC0099"/>
                </a:solidFill>
              </a:defRPr>
            </a:lvl1pPr>
          </a:lstStyle>
          <a:p>
            <a:r>
              <a:rPr lang="ca-ES" dirty="0" smtClean="0"/>
              <a:t>Management </a:t>
            </a:r>
            <a:endParaRPr lang="ca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785786" y="100010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 smtClean="0"/>
              <a:t>Reporting</a:t>
            </a:r>
            <a:endParaRPr lang="es-ES" b="1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57849"/>
              </p:ext>
            </p:extLst>
          </p:nvPr>
        </p:nvGraphicFramePr>
        <p:xfrm>
          <a:off x="857224" y="1428736"/>
          <a:ext cx="7099152" cy="4416552"/>
        </p:xfrm>
        <a:graphic>
          <a:graphicData uri="http://schemas.openxmlformats.org/drawingml/2006/table">
            <a:tbl>
              <a:tblPr/>
              <a:tblGrid>
                <a:gridCol w="1478991"/>
                <a:gridCol w="3644122"/>
                <a:gridCol w="1256605"/>
                <a:gridCol w="719434"/>
              </a:tblGrid>
              <a:tr h="453074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November 2016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57" marR="62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Consortium meeting: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reporting clarifications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57" marR="62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November, 9-10</a:t>
                      </a:r>
                      <a:r>
                        <a:rPr lang="en-US" sz="1400" baseline="30000">
                          <a:latin typeface="Calibri"/>
                          <a:ea typeface="Calibri"/>
                          <a:cs typeface="Times New Roman"/>
                        </a:rPr>
                        <a:t>th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57" marR="62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CT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57" marR="62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67961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Technical report: 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submission of revised version by partners to WP leaders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57" marR="62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November, 11</a:t>
                      </a:r>
                      <a:r>
                        <a:rPr lang="en-US" sz="1400" baseline="30000" dirty="0">
                          <a:latin typeface="Calibri"/>
                          <a:ea typeface="Calibri"/>
                          <a:cs typeface="Times New Roman"/>
                        </a:rPr>
                        <a:t>th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57" marR="62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57" marR="62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67961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Technical report: 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submission of revised version by WP leaders to CT</a:t>
                      </a: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57" marR="62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November, 20</a:t>
                      </a:r>
                      <a:r>
                        <a:rPr lang="en-US" sz="1400" baseline="30000">
                          <a:latin typeface="Calibri"/>
                          <a:ea typeface="Calibri"/>
                          <a:cs typeface="Times New Roman"/>
                        </a:rPr>
                        <a:t>th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57" marR="62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WP leaders 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57" marR="62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4530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Timesheets &amp; financial report: 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submission by partners to CT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57" marR="62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November, 20</a:t>
                      </a:r>
                      <a:r>
                        <a:rPr lang="en-US" sz="1400" baseline="30000">
                          <a:latin typeface="Calibri"/>
                          <a:ea typeface="Calibri"/>
                          <a:cs typeface="Times New Roman"/>
                        </a:rPr>
                        <a:t>th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57" marR="62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57" marR="62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453074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December 2016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57" marR="62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Timesheets &amp; financial report: 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feedback by CT to partners 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57" marR="62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Ongoing until December, 9</a:t>
                      </a:r>
                      <a:r>
                        <a:rPr lang="en-US" sz="1400" baseline="30000">
                          <a:latin typeface="Calibri"/>
                          <a:ea typeface="Calibri"/>
                          <a:cs typeface="Times New Roman"/>
                        </a:rPr>
                        <a:t>th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57" marR="62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57" marR="62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67961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Technical report: 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final version circulated by CT to partners for final check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57" marR="62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December, 9</a:t>
                      </a:r>
                      <a:r>
                        <a:rPr lang="en-US" sz="1400" baseline="30000">
                          <a:latin typeface="Calibri"/>
                          <a:ea typeface="Calibri"/>
                          <a:cs typeface="Times New Roman"/>
                        </a:rPr>
                        <a:t>th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57" marR="62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CT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57" marR="62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67961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Timesheets &amp; financial report: 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summary of pm and financial effort circulated by CT to partners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57" marR="62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December, 9</a:t>
                      </a:r>
                      <a:r>
                        <a:rPr lang="en-US" sz="1400" baseline="30000">
                          <a:latin typeface="Calibri"/>
                          <a:ea typeface="Calibri"/>
                          <a:cs typeface="Times New Roman"/>
                        </a:rPr>
                        <a:t>th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57" marR="62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CT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57" marR="62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985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1" name="Taula 6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906604"/>
              </p:ext>
            </p:extLst>
          </p:nvPr>
        </p:nvGraphicFramePr>
        <p:xfrm>
          <a:off x="1547665" y="1484782"/>
          <a:ext cx="5688628" cy="5112563"/>
        </p:xfrm>
        <a:graphic>
          <a:graphicData uri="http://schemas.openxmlformats.org/drawingml/2006/table">
            <a:tbl>
              <a:tblPr/>
              <a:tblGrid>
                <a:gridCol w="517148"/>
                <a:gridCol w="517148"/>
                <a:gridCol w="517148"/>
                <a:gridCol w="517148"/>
                <a:gridCol w="517148"/>
                <a:gridCol w="517148"/>
                <a:gridCol w="517148"/>
                <a:gridCol w="517148"/>
                <a:gridCol w="517148"/>
                <a:gridCol w="517148"/>
                <a:gridCol w="517148"/>
              </a:tblGrid>
              <a:tr h="176297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ca-E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EFFORT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</a:tr>
              <a:tr h="14103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UOC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TBVT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UoB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SMS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UoW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AJA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LAC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UNESCO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EUSCEA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UAB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</a:tr>
              <a:tr h="141036"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Effort (Person Months)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</a:tr>
              <a:tr h="14103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0,47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0,44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0,39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3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1,98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0,13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2,603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0,74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3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WP3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0,47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3,08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0,57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0,74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3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WP4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0,88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0,58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1,53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3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3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WP6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3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WP7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74">
                <a:tc>
                  <a:txBody>
                    <a:bodyPr/>
                    <a:lstStyle/>
                    <a:p>
                      <a:pPr algn="l" fontAlgn="ctr"/>
                      <a:r>
                        <a:rPr lang="ca-E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PM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3,58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3,68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3,963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36">
                <a:tc>
                  <a:txBody>
                    <a:bodyPr/>
                    <a:lstStyle/>
                    <a:p>
                      <a:pPr algn="l" fontAlgn="ctr"/>
                      <a:endParaRPr lang="ca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a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a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a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a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a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a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a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a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a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a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36">
                <a:tc>
                  <a:txBody>
                    <a:bodyPr/>
                    <a:lstStyle/>
                    <a:p>
                      <a:pPr algn="l" fontAlgn="ctr"/>
                      <a:endParaRPr lang="ca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UOC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TBVT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UoB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SMS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UoW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AJA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LAC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UNESCO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EUSCEA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UAB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41036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Effort Planned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</a:tr>
              <a:tr h="14103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3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3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WP3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3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WP4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3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3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WP6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3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WP7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74">
                <a:tc>
                  <a:txBody>
                    <a:bodyPr/>
                    <a:lstStyle/>
                    <a:p>
                      <a:pPr algn="l" fontAlgn="ctr"/>
                      <a:r>
                        <a:rPr lang="ca-E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PM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36">
                <a:tc>
                  <a:txBody>
                    <a:bodyPr/>
                    <a:lstStyle/>
                    <a:p>
                      <a:pPr algn="l" fontAlgn="ctr"/>
                      <a:endParaRPr lang="ca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a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a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a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a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a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a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a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a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a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a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36">
                <a:tc>
                  <a:txBody>
                    <a:bodyPr/>
                    <a:lstStyle/>
                    <a:p>
                      <a:pPr algn="l" fontAlgn="ctr"/>
                      <a:endParaRPr lang="ca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UOC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TBVT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UoB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SMS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UoW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AJA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LAC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UNESCO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EUSCEA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UAB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41036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ca-E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Effort Planned - Effort executed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</a:tr>
              <a:tr h="14103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10,17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0,53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0,28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0,49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0,56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3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6,87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27,397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1,26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14,88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1,98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3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WP3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1,53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5,43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5,26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3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WP4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1,98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12,47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26,29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3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3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WP6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1,69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3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WP7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74">
                <a:tc>
                  <a:txBody>
                    <a:bodyPr/>
                    <a:lstStyle/>
                    <a:p>
                      <a:pPr algn="l" fontAlgn="ctr"/>
                      <a:r>
                        <a:rPr lang="ca-ES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PM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50,99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34,037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20,49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82" name="QuadreDeText 681"/>
          <p:cNvSpPr txBox="1"/>
          <p:nvPr/>
        </p:nvSpPr>
        <p:spPr>
          <a:xfrm>
            <a:off x="537731" y="500042"/>
            <a:ext cx="23535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a-ES"/>
            </a:defPPr>
            <a:lvl1pPr>
              <a:defRPr sz="2000" b="1">
                <a:solidFill>
                  <a:srgbClr val="CC0099"/>
                </a:solidFill>
              </a:defRPr>
            </a:lvl1pPr>
          </a:lstStyle>
          <a:p>
            <a:r>
              <a:rPr lang="ca-ES" dirty="0" smtClean="0"/>
              <a:t>Management </a:t>
            </a:r>
            <a:endParaRPr lang="ca-ES" dirty="0"/>
          </a:p>
        </p:txBody>
      </p:sp>
      <p:sp>
        <p:nvSpPr>
          <p:cNvPr id="683" name="7 CuadroTexto"/>
          <p:cNvSpPr txBox="1"/>
          <p:nvPr/>
        </p:nvSpPr>
        <p:spPr>
          <a:xfrm>
            <a:off x="785786" y="100010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 smtClean="0"/>
              <a:t>Reporting</a:t>
            </a:r>
            <a:endParaRPr lang="es-ES" b="1" dirty="0"/>
          </a:p>
        </p:txBody>
      </p:sp>
      <p:pic>
        <p:nvPicPr>
          <p:cNvPr id="684" name="Imat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68" y="273489"/>
            <a:ext cx="1750226" cy="111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85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QuadreDeText 4"/>
          <p:cNvSpPr txBox="1"/>
          <p:nvPr/>
        </p:nvSpPr>
        <p:spPr>
          <a:xfrm>
            <a:off x="2415884" y="6276111"/>
            <a:ext cx="5798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/>
              <a:t>· PERFORM </a:t>
            </a:r>
            <a:r>
              <a:rPr lang="ca-ES" sz="1400" dirty="0" err="1" smtClean="0"/>
              <a:t>Consortium</a:t>
            </a:r>
            <a:r>
              <a:rPr lang="ca-ES" sz="1400" dirty="0" smtClean="0"/>
              <a:t> Meeting. Paris, </a:t>
            </a:r>
            <a:r>
              <a:rPr lang="ca-ES" sz="1400" dirty="0" err="1" smtClean="0"/>
              <a:t>November</a:t>
            </a:r>
            <a:r>
              <a:rPr lang="ca-ES" sz="1400" dirty="0" smtClean="0"/>
              <a:t> 9th, 2016 ·</a:t>
            </a:r>
            <a:endParaRPr lang="ca-ES" sz="1400" dirty="0"/>
          </a:p>
        </p:txBody>
      </p:sp>
      <p:sp>
        <p:nvSpPr>
          <p:cNvPr id="7" name="QuadreDeText 6"/>
          <p:cNvSpPr txBox="1"/>
          <p:nvPr/>
        </p:nvSpPr>
        <p:spPr>
          <a:xfrm>
            <a:off x="537731" y="500042"/>
            <a:ext cx="23535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a-ES"/>
            </a:defPPr>
            <a:lvl1pPr>
              <a:defRPr sz="2000" b="1">
                <a:solidFill>
                  <a:srgbClr val="CC0099"/>
                </a:solidFill>
              </a:defRPr>
            </a:lvl1pPr>
          </a:lstStyle>
          <a:p>
            <a:r>
              <a:rPr lang="ca-ES" dirty="0" smtClean="0"/>
              <a:t>Management </a:t>
            </a:r>
            <a:endParaRPr lang="ca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785786" y="1000108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DMP</a:t>
            </a:r>
            <a:endParaRPr lang="es-ES" b="1" dirty="0"/>
          </a:p>
        </p:txBody>
      </p:sp>
      <p:pic>
        <p:nvPicPr>
          <p:cNvPr id="8" name="Imat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68" y="273489"/>
            <a:ext cx="1750226" cy="1115568"/>
          </a:xfrm>
          <a:prstGeom prst="rect">
            <a:avLst/>
          </a:prstGeom>
        </p:spPr>
      </p:pic>
      <p:sp>
        <p:nvSpPr>
          <p:cNvPr id="12" name="11 CuadroTexto"/>
          <p:cNvSpPr txBox="1"/>
          <p:nvPr/>
        </p:nvSpPr>
        <p:spPr>
          <a:xfrm>
            <a:off x="857224" y="1643050"/>
            <a:ext cx="607223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dirty="0" smtClean="0"/>
              <a:t> </a:t>
            </a:r>
            <a:r>
              <a:rPr lang="es-ES" dirty="0" err="1" smtClean="0"/>
              <a:t>Pilot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Open </a:t>
            </a:r>
            <a:r>
              <a:rPr lang="es-ES" dirty="0" err="1" smtClean="0"/>
              <a:t>Research</a:t>
            </a:r>
            <a:r>
              <a:rPr lang="es-ES" dirty="0" smtClean="0"/>
              <a:t> Data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>
                <a:hlinkClick r:id="rId4"/>
              </a:rPr>
              <a:t> http://www.zenodo.org</a:t>
            </a:r>
            <a:r>
              <a:rPr lang="es-ES" dirty="0" smtClean="0"/>
              <a:t>, CC </a:t>
            </a:r>
            <a:r>
              <a:rPr lang="es-ES" dirty="0" err="1" smtClean="0"/>
              <a:t>license</a:t>
            </a:r>
            <a:endParaRPr lang="es-ES" dirty="0" smtClean="0"/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 D1.4: </a:t>
            </a:r>
            <a:r>
              <a:rPr lang="es-ES" dirty="0" err="1" smtClean="0"/>
              <a:t>Main</a:t>
            </a:r>
            <a:r>
              <a:rPr lang="es-ES" dirty="0" smtClean="0"/>
              <a:t> </a:t>
            </a:r>
            <a:r>
              <a:rPr lang="es-ES" dirty="0" err="1" smtClean="0"/>
              <a:t>elements</a:t>
            </a:r>
            <a:r>
              <a:rPr lang="es-ES" dirty="0" smtClean="0"/>
              <a:t> of data </a:t>
            </a:r>
            <a:r>
              <a:rPr lang="es-ES" dirty="0" err="1" smtClean="0"/>
              <a:t>management</a:t>
            </a:r>
            <a:r>
              <a:rPr lang="es-ES" dirty="0" smtClean="0"/>
              <a:t> </a:t>
            </a:r>
            <a:r>
              <a:rPr lang="es-ES" dirty="0" err="1" smtClean="0"/>
              <a:t>policy</a:t>
            </a:r>
            <a:r>
              <a:rPr lang="es-ES" dirty="0" smtClean="0"/>
              <a:t> : </a:t>
            </a:r>
            <a:r>
              <a:rPr lang="es-ES" dirty="0" err="1" smtClean="0"/>
              <a:t>collection</a:t>
            </a:r>
            <a:r>
              <a:rPr lang="es-ES" dirty="0" smtClean="0"/>
              <a:t> and </a:t>
            </a:r>
            <a:r>
              <a:rPr lang="es-ES" dirty="0" err="1" smtClean="0"/>
              <a:t>processing</a:t>
            </a:r>
            <a:r>
              <a:rPr lang="es-ES" dirty="0" smtClean="0"/>
              <a:t>, </a:t>
            </a:r>
            <a:r>
              <a:rPr lang="es-ES" dirty="0" err="1" smtClean="0"/>
              <a:t>sharing</a:t>
            </a:r>
            <a:r>
              <a:rPr lang="es-ES" dirty="0" smtClean="0"/>
              <a:t>, </a:t>
            </a:r>
            <a:r>
              <a:rPr lang="es-ES" dirty="0" err="1" smtClean="0"/>
              <a:t>preservation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ETHICAL REMARKS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 </a:t>
            </a:r>
            <a:r>
              <a:rPr lang="es-ES" dirty="0" err="1" smtClean="0"/>
              <a:t>Signed</a:t>
            </a:r>
            <a:r>
              <a:rPr lang="es-ES" dirty="0" smtClean="0"/>
              <a:t> </a:t>
            </a:r>
            <a:r>
              <a:rPr lang="es-ES" dirty="0" err="1" smtClean="0"/>
              <a:t>consent</a:t>
            </a:r>
            <a:r>
              <a:rPr lang="es-ES" dirty="0" smtClean="0"/>
              <a:t> </a:t>
            </a:r>
            <a:r>
              <a:rPr lang="es-ES" dirty="0" err="1" smtClean="0"/>
              <a:t>forms</a:t>
            </a:r>
            <a:r>
              <a:rPr lang="es-ES" dirty="0" smtClean="0"/>
              <a:t> </a:t>
            </a:r>
            <a:r>
              <a:rPr lang="es-ES" dirty="0" err="1" smtClean="0"/>
              <a:t>scanned</a:t>
            </a:r>
            <a:r>
              <a:rPr lang="es-ES" dirty="0" smtClean="0"/>
              <a:t> (intranet) and in </a:t>
            </a:r>
            <a:r>
              <a:rPr lang="es-ES" dirty="0" err="1" smtClean="0"/>
              <a:t>paper</a:t>
            </a:r>
            <a:r>
              <a:rPr lang="es-ES" dirty="0" smtClean="0"/>
              <a:t>. TO BE COLLECTED BY UOC AT THE END OF THE PROJECT!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 </a:t>
            </a:r>
            <a:r>
              <a:rPr lang="es-ES" dirty="0" err="1" smtClean="0"/>
              <a:t>Confidentiality</a:t>
            </a:r>
            <a:r>
              <a:rPr lang="es-ES" dirty="0" smtClean="0"/>
              <a:t>. </a:t>
            </a:r>
            <a:r>
              <a:rPr lang="es-ES" dirty="0" err="1" smtClean="0"/>
              <a:t>Anonymization</a:t>
            </a:r>
            <a:r>
              <a:rPr lang="es-ES" dirty="0" smtClean="0"/>
              <a:t> (</a:t>
            </a:r>
            <a:r>
              <a:rPr lang="es-ES" dirty="0" err="1" smtClean="0"/>
              <a:t>also</a:t>
            </a:r>
            <a:r>
              <a:rPr lang="es-ES" dirty="0" smtClean="0"/>
              <a:t> non-</a:t>
            </a:r>
            <a:r>
              <a:rPr lang="es-ES" dirty="0" err="1" smtClean="0"/>
              <a:t>participants</a:t>
            </a:r>
            <a:r>
              <a:rPr lang="es-ES" dirty="0" smtClean="0"/>
              <a:t>): </a:t>
            </a:r>
            <a:r>
              <a:rPr lang="es-ES" dirty="0" err="1" smtClean="0"/>
              <a:t>information</a:t>
            </a:r>
            <a:r>
              <a:rPr lang="es-ES" dirty="0" smtClean="0"/>
              <a:t> </a:t>
            </a:r>
            <a:r>
              <a:rPr lang="es-ES" dirty="0" err="1" smtClean="0"/>
              <a:t>kept</a:t>
            </a:r>
            <a:r>
              <a:rPr lang="es-ES" dirty="0" smtClean="0"/>
              <a:t> in CSC </a:t>
            </a:r>
            <a:r>
              <a:rPr lang="es-ES" dirty="0" err="1" smtClean="0"/>
              <a:t>computers</a:t>
            </a:r>
            <a:endParaRPr lang="es-ES" dirty="0" smtClean="0"/>
          </a:p>
          <a:p>
            <a:pPr>
              <a:buFont typeface="Arial" pitchFamily="34" charset="0"/>
              <a:buChar char="•"/>
            </a:pP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3985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928662" y="1593554"/>
          <a:ext cx="7286676" cy="4907280"/>
        </p:xfrm>
        <a:graphic>
          <a:graphicData uri="http://schemas.openxmlformats.org/drawingml/2006/table">
            <a:tbl>
              <a:tblPr/>
              <a:tblGrid>
                <a:gridCol w="1406082"/>
                <a:gridCol w="2748099"/>
                <a:gridCol w="3132495"/>
              </a:tblGrid>
              <a:tr h="173355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FFFF"/>
                          </a:solidFill>
                          <a:latin typeface="Calibri"/>
                          <a:ea typeface="Arial"/>
                          <a:cs typeface="Tahoma"/>
                        </a:rPr>
                        <a:t>PERSEIAS</a:t>
                      </a:r>
                      <a:endParaRPr lang="es-ES" sz="1400" kern="50" dirty="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50">
                          <a:latin typeface="Calibri"/>
                          <a:ea typeface="Arial"/>
                          <a:cs typeface="Tahoma"/>
                        </a:rPr>
                        <a:t>Type of data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50">
                          <a:latin typeface="Calibri"/>
                          <a:ea typeface="Arial"/>
                          <a:cs typeface="Tahoma"/>
                        </a:rPr>
                        <a:t>Methods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50">
                          <a:latin typeface="Calibri"/>
                          <a:ea typeface="Arial"/>
                          <a:cs typeface="Tahoma"/>
                        </a:rPr>
                        <a:t>Sample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kern="50">
                          <a:latin typeface="Calibri"/>
                          <a:ea typeface="Arial"/>
                          <a:cs typeface="Tahoma"/>
                        </a:rPr>
                        <a:t>Primary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50">
                          <a:latin typeface="Calibri"/>
                          <a:ea typeface="Arial"/>
                          <a:cs typeface="Tahoma"/>
                        </a:rPr>
                        <a:t>Deliberative focus groups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50">
                          <a:latin typeface="Calibri"/>
                          <a:ea typeface="Arial"/>
                          <a:cs typeface="Tahoma"/>
                        </a:rPr>
                        <a:t>Students from two to four classrooms in each selected school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kern="50">
                          <a:latin typeface="Calibri"/>
                          <a:ea typeface="Arial"/>
                          <a:cs typeface="Tahoma"/>
                        </a:rPr>
                        <a:t>Primary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50">
                          <a:latin typeface="Calibri"/>
                          <a:ea typeface="Arial"/>
                          <a:cs typeface="Tahoma"/>
                        </a:rPr>
                        <a:t>Participatory workshops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50">
                          <a:latin typeface="Calibri"/>
                          <a:ea typeface="Arial"/>
                          <a:cs typeface="Tahoma"/>
                        </a:rPr>
                        <a:t>Students from one classroom in each selected school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50">
                          <a:solidFill>
                            <a:srgbClr val="FFFFFF"/>
                          </a:solidFill>
                          <a:latin typeface="Calibri"/>
                          <a:ea typeface="Arial"/>
                          <a:cs typeface="Tahoma"/>
                        </a:rPr>
                        <a:t>IMPACT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50">
                          <a:latin typeface="Calibri"/>
                          <a:ea typeface="Arial"/>
                          <a:cs typeface="Tahoma"/>
                        </a:rPr>
                        <a:t>Type of data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50">
                          <a:latin typeface="Calibri"/>
                          <a:ea typeface="Arial"/>
                          <a:cs typeface="Tahoma"/>
                        </a:rPr>
                        <a:t>Methods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50">
                          <a:latin typeface="Calibri"/>
                          <a:ea typeface="Arial"/>
                          <a:cs typeface="Tahoma"/>
                        </a:rPr>
                        <a:t>Sample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kern="50">
                          <a:latin typeface="Calibri"/>
                          <a:ea typeface="Arial"/>
                          <a:cs typeface="Tahoma"/>
                        </a:rPr>
                        <a:t>Secondary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50">
                          <a:latin typeface="Calibri"/>
                          <a:ea typeface="Arial"/>
                          <a:cs typeface="Tahoma"/>
                        </a:rPr>
                        <a:t>Literature review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50">
                          <a:latin typeface="Calibri"/>
                          <a:ea typeface="Arial"/>
                          <a:cs typeface="Tahoma"/>
                        </a:rPr>
                        <a:t>Academic articles on science education assessment published at international, peer-reviewed journals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kern="50">
                          <a:latin typeface="Calibri"/>
                          <a:ea typeface="Arial"/>
                          <a:cs typeface="Tahoma"/>
                        </a:rPr>
                        <a:t>Primary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50">
                          <a:latin typeface="Calibri"/>
                          <a:ea typeface="Arial"/>
                          <a:cs typeface="Tahoma"/>
                        </a:rPr>
                        <a:t>Participatory workshops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50">
                          <a:latin typeface="Calibri"/>
                          <a:ea typeface="Arial"/>
                          <a:cs typeface="Tahoma"/>
                        </a:rPr>
                        <a:t>Students from one classroom in each selected school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kern="50">
                          <a:latin typeface="Calibri"/>
                          <a:ea typeface="Arial"/>
                          <a:cs typeface="Tahoma"/>
                        </a:rPr>
                        <a:t>Primary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50">
                          <a:latin typeface="Calibri"/>
                          <a:ea typeface="Arial"/>
                          <a:cs typeface="Tahoma"/>
                        </a:rPr>
                        <a:t>Social media analysis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50">
                          <a:latin typeface="Calibri"/>
                          <a:ea typeface="Arial"/>
                          <a:cs typeface="Tahoma"/>
                        </a:rPr>
                        <a:t>Students’ Twitter contributions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kern="50">
                          <a:latin typeface="Calibri"/>
                          <a:ea typeface="Arial"/>
                          <a:cs typeface="Tahoma"/>
                        </a:rPr>
                        <a:t>Primary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50">
                          <a:latin typeface="Calibri"/>
                          <a:ea typeface="Arial"/>
                          <a:cs typeface="Tahoma"/>
                        </a:rPr>
                        <a:t>Individual interviews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50">
                          <a:latin typeface="Calibri"/>
                          <a:ea typeface="Arial"/>
                          <a:cs typeface="Tahoma"/>
                        </a:rPr>
                        <a:t>Students with Twitter contributions, teachers and early career researchers, and key participants in PERSEIA workshops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kern="50">
                          <a:latin typeface="Calibri"/>
                          <a:ea typeface="Arial"/>
                          <a:cs typeface="Tahoma"/>
                        </a:rPr>
                        <a:t>Primary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50">
                          <a:latin typeface="Calibri"/>
                          <a:ea typeface="Arial"/>
                          <a:cs typeface="Tahoma"/>
                        </a:rPr>
                        <a:t>Deliberative focus groups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50">
                          <a:latin typeface="Calibri"/>
                          <a:ea typeface="Arial"/>
                          <a:cs typeface="Tahoma"/>
                        </a:rPr>
                        <a:t>Students participating in PERSEIAs 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kern="50">
                          <a:latin typeface="Calibri"/>
                          <a:ea typeface="Arial"/>
                          <a:cs typeface="Tahoma"/>
                        </a:rPr>
                        <a:t>Primary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50">
                          <a:latin typeface="Calibri"/>
                          <a:ea typeface="Arial"/>
                          <a:cs typeface="Tahoma"/>
                        </a:rPr>
                        <a:t>Systematic observation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50">
                          <a:latin typeface="Calibri"/>
                          <a:ea typeface="Arial"/>
                          <a:cs typeface="Tahoma"/>
                        </a:rPr>
                        <a:t>Students participating in PERSEIAs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kern="50" dirty="0">
                          <a:latin typeface="Calibri"/>
                          <a:ea typeface="Arial"/>
                          <a:cs typeface="Tahoma"/>
                        </a:rPr>
                        <a:t>Primary</a:t>
                      </a:r>
                      <a:endParaRPr lang="es-ES" sz="1400" kern="50" dirty="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50">
                          <a:latin typeface="Calibri"/>
                          <a:ea typeface="Arial"/>
                          <a:cs typeface="Tahoma"/>
                        </a:rPr>
                        <a:t>Surveys</a:t>
                      </a:r>
                      <a:endParaRPr lang="es-ES" sz="14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50" dirty="0">
                          <a:latin typeface="Calibri"/>
                          <a:ea typeface="Arial"/>
                          <a:cs typeface="Tahoma"/>
                        </a:rPr>
                        <a:t>Students involved in PERSEIAs and a sample of those who are not participating</a:t>
                      </a:r>
                      <a:endParaRPr lang="es-ES" sz="1400" kern="50" dirty="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QuadreDeText 6"/>
          <p:cNvSpPr txBox="1"/>
          <p:nvPr/>
        </p:nvSpPr>
        <p:spPr>
          <a:xfrm>
            <a:off x="537731" y="500042"/>
            <a:ext cx="23535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a-ES"/>
            </a:defPPr>
            <a:lvl1pPr>
              <a:defRPr sz="2000" b="1">
                <a:solidFill>
                  <a:srgbClr val="CC0099"/>
                </a:solidFill>
              </a:defRPr>
            </a:lvl1pPr>
          </a:lstStyle>
          <a:p>
            <a:r>
              <a:rPr lang="ca-ES" dirty="0" smtClean="0"/>
              <a:t>Management </a:t>
            </a:r>
            <a:endParaRPr lang="ca-ES" dirty="0"/>
          </a:p>
        </p:txBody>
      </p:sp>
      <p:pic>
        <p:nvPicPr>
          <p:cNvPr id="6" name="Imat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68" y="273489"/>
            <a:ext cx="1750226" cy="1115568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785786" y="1000108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DMP</a:t>
            </a:r>
            <a:endParaRPr lang="es-ES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143240" y="1285860"/>
            <a:ext cx="3571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err="1" smtClean="0"/>
              <a:t>Table</a:t>
            </a:r>
            <a:r>
              <a:rPr lang="es-ES" sz="1400" dirty="0" smtClean="0"/>
              <a:t> 1. </a:t>
            </a:r>
            <a:r>
              <a:rPr lang="es-ES" sz="1400" dirty="0" err="1" smtClean="0"/>
              <a:t>Datasets</a:t>
            </a:r>
            <a:r>
              <a:rPr lang="es-ES" sz="1400" dirty="0" smtClean="0"/>
              <a:t> </a:t>
            </a:r>
            <a:r>
              <a:rPr lang="es-ES" sz="1400" dirty="0" err="1" smtClean="0"/>
              <a:t>overview</a:t>
            </a:r>
            <a:endParaRPr lang="es-E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71538" y="1714488"/>
            <a:ext cx="68580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dirty="0" smtClean="0"/>
              <a:t> </a:t>
            </a:r>
            <a:r>
              <a:rPr lang="es-ES" dirty="0" err="1" smtClean="0"/>
              <a:t>Example</a:t>
            </a:r>
            <a:r>
              <a:rPr lang="es-ES" dirty="0" smtClean="0"/>
              <a:t> of data </a:t>
            </a:r>
            <a:r>
              <a:rPr lang="es-ES" dirty="0" err="1" smtClean="0"/>
              <a:t>collection</a:t>
            </a:r>
            <a:endParaRPr lang="es-ES" dirty="0" smtClean="0"/>
          </a:p>
          <a:p>
            <a:pPr>
              <a:buFont typeface="Arial" pitchFamily="34" charset="0"/>
              <a:buChar char="•"/>
            </a:pPr>
            <a:endParaRPr lang="es-ES" dirty="0" smtClean="0"/>
          </a:p>
          <a:p>
            <a:r>
              <a:rPr lang="es-ES" i="1" dirty="0" err="1" smtClean="0"/>
              <a:t>Focus</a:t>
            </a:r>
            <a:r>
              <a:rPr lang="es-ES" i="1" dirty="0" smtClean="0"/>
              <a:t> </a:t>
            </a:r>
            <a:r>
              <a:rPr lang="es-ES" i="1" dirty="0" err="1" smtClean="0"/>
              <a:t>groups</a:t>
            </a:r>
            <a:endParaRPr lang="es-ES" i="1" dirty="0" smtClean="0"/>
          </a:p>
          <a:p>
            <a:r>
              <a:rPr lang="es-ES" i="1" dirty="0" err="1" smtClean="0"/>
              <a:t>Will</a:t>
            </a:r>
            <a:r>
              <a:rPr lang="es-ES" i="1" dirty="0" smtClean="0"/>
              <a:t> </a:t>
            </a:r>
            <a:r>
              <a:rPr lang="es-ES" i="1" dirty="0" err="1" smtClean="0"/>
              <a:t>be</a:t>
            </a:r>
            <a:r>
              <a:rPr lang="es-ES" i="1" dirty="0" smtClean="0"/>
              <a:t> </a:t>
            </a:r>
            <a:r>
              <a:rPr lang="es-ES" i="1" dirty="0" err="1" smtClean="0"/>
              <a:t>digitally</a:t>
            </a:r>
            <a:r>
              <a:rPr lang="es-ES" i="1" dirty="0" smtClean="0"/>
              <a:t> audio </a:t>
            </a:r>
            <a:r>
              <a:rPr lang="es-ES" i="1" dirty="0" err="1" smtClean="0"/>
              <a:t>recorded</a:t>
            </a:r>
            <a:r>
              <a:rPr lang="es-ES" i="1" dirty="0" smtClean="0"/>
              <a:t> and </a:t>
            </a:r>
            <a:r>
              <a:rPr lang="es-ES" i="1" dirty="0" err="1" smtClean="0"/>
              <a:t>then</a:t>
            </a:r>
            <a:r>
              <a:rPr lang="es-ES" i="1" dirty="0" smtClean="0"/>
              <a:t> </a:t>
            </a:r>
            <a:r>
              <a:rPr lang="es-ES" i="1" dirty="0" err="1" smtClean="0"/>
              <a:t>copied</a:t>
            </a:r>
            <a:r>
              <a:rPr lang="es-ES" i="1" dirty="0" smtClean="0"/>
              <a:t> </a:t>
            </a:r>
            <a:r>
              <a:rPr lang="es-ES" i="1" dirty="0" err="1" smtClean="0"/>
              <a:t>to</a:t>
            </a:r>
            <a:r>
              <a:rPr lang="es-ES" i="1" dirty="0" smtClean="0"/>
              <a:t> </a:t>
            </a:r>
            <a:r>
              <a:rPr lang="es-ES" i="1" dirty="0" err="1" smtClean="0"/>
              <a:t>an</a:t>
            </a:r>
            <a:r>
              <a:rPr lang="es-ES" i="1" dirty="0" smtClean="0"/>
              <a:t> </a:t>
            </a:r>
            <a:r>
              <a:rPr lang="es-ES" i="1" dirty="0" err="1" smtClean="0"/>
              <a:t>external</a:t>
            </a:r>
            <a:r>
              <a:rPr lang="es-ES" i="1" dirty="0" smtClean="0"/>
              <a:t> flash disk. </a:t>
            </a:r>
            <a:r>
              <a:rPr lang="es-ES" i="1" dirty="0" err="1" smtClean="0"/>
              <a:t>When</a:t>
            </a:r>
            <a:r>
              <a:rPr lang="es-ES" i="1" dirty="0" smtClean="0"/>
              <a:t> </a:t>
            </a:r>
            <a:r>
              <a:rPr lang="es-ES" i="1" dirty="0" err="1" smtClean="0"/>
              <a:t>possible</a:t>
            </a:r>
            <a:r>
              <a:rPr lang="es-ES" i="1" dirty="0" smtClean="0"/>
              <a:t>, </a:t>
            </a:r>
            <a:r>
              <a:rPr lang="es-ES" i="1" dirty="0" err="1" smtClean="0"/>
              <a:t>focus</a:t>
            </a:r>
            <a:r>
              <a:rPr lang="es-ES" i="1" dirty="0" smtClean="0"/>
              <a:t> </a:t>
            </a:r>
            <a:r>
              <a:rPr lang="es-ES" i="1" dirty="0" err="1" smtClean="0"/>
              <a:t>groups</a:t>
            </a:r>
            <a:r>
              <a:rPr lang="es-ES" i="1" dirty="0" smtClean="0"/>
              <a:t> </a:t>
            </a:r>
            <a:r>
              <a:rPr lang="es-ES" i="1" dirty="0" err="1" smtClean="0"/>
              <a:t>will</a:t>
            </a:r>
            <a:r>
              <a:rPr lang="es-ES" i="1" dirty="0" smtClean="0"/>
              <a:t> </a:t>
            </a:r>
            <a:r>
              <a:rPr lang="es-ES" i="1" dirty="0" err="1" smtClean="0"/>
              <a:t>be</a:t>
            </a:r>
            <a:r>
              <a:rPr lang="es-ES" i="1" dirty="0" smtClean="0"/>
              <a:t> </a:t>
            </a:r>
            <a:r>
              <a:rPr lang="es-ES" i="1" dirty="0" err="1" smtClean="0"/>
              <a:t>transcribed</a:t>
            </a:r>
            <a:r>
              <a:rPr lang="es-ES" i="1" dirty="0" smtClean="0"/>
              <a:t> in </a:t>
            </a:r>
            <a:r>
              <a:rPr lang="es-ES" i="1" dirty="0" err="1" smtClean="0"/>
              <a:t>each</a:t>
            </a:r>
            <a:r>
              <a:rPr lang="es-ES" i="1" dirty="0" smtClean="0"/>
              <a:t> local </a:t>
            </a:r>
            <a:r>
              <a:rPr lang="es-ES" i="1" dirty="0" err="1" smtClean="0"/>
              <a:t>language</a:t>
            </a:r>
            <a:r>
              <a:rPr lang="es-ES" i="1" dirty="0" smtClean="0"/>
              <a:t> (</a:t>
            </a:r>
            <a:r>
              <a:rPr lang="es-ES" i="1" dirty="0" err="1" smtClean="0"/>
              <a:t>French</a:t>
            </a:r>
            <a:r>
              <a:rPr lang="es-ES" i="1" dirty="0" smtClean="0"/>
              <a:t>, </a:t>
            </a:r>
            <a:r>
              <a:rPr lang="es-ES" i="1" dirty="0" err="1" smtClean="0"/>
              <a:t>Spanish</a:t>
            </a:r>
            <a:r>
              <a:rPr lang="es-ES" i="1" dirty="0" smtClean="0"/>
              <a:t>, and </a:t>
            </a:r>
            <a:r>
              <a:rPr lang="es-ES" i="1" dirty="0" err="1" smtClean="0"/>
              <a:t>English</a:t>
            </a:r>
            <a:r>
              <a:rPr lang="es-ES" i="1" dirty="0" smtClean="0"/>
              <a:t>). </a:t>
            </a:r>
            <a:r>
              <a:rPr lang="es-ES" i="1" dirty="0" err="1" smtClean="0"/>
              <a:t>During</a:t>
            </a:r>
            <a:r>
              <a:rPr lang="es-ES" i="1" dirty="0" smtClean="0"/>
              <a:t>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transcription</a:t>
            </a:r>
            <a:r>
              <a:rPr lang="es-ES" i="1" dirty="0" smtClean="0"/>
              <a:t> </a:t>
            </a:r>
            <a:r>
              <a:rPr lang="es-ES" i="1" dirty="0" err="1" smtClean="0"/>
              <a:t>process</a:t>
            </a:r>
            <a:r>
              <a:rPr lang="es-ES" i="1" dirty="0" smtClean="0"/>
              <a:t> </a:t>
            </a:r>
            <a:r>
              <a:rPr lang="es-ES" i="1" dirty="0" err="1" smtClean="0"/>
              <a:t>references</a:t>
            </a:r>
            <a:r>
              <a:rPr lang="es-ES" i="1" dirty="0" smtClean="0"/>
              <a:t> </a:t>
            </a:r>
            <a:r>
              <a:rPr lang="es-ES" i="1" dirty="0" err="1" smtClean="0"/>
              <a:t>to</a:t>
            </a:r>
            <a:r>
              <a:rPr lang="es-ES" i="1" dirty="0" smtClean="0"/>
              <a:t> </a:t>
            </a:r>
            <a:r>
              <a:rPr lang="es-ES" i="1" dirty="0" err="1" smtClean="0"/>
              <a:t>other</a:t>
            </a:r>
            <a:r>
              <a:rPr lang="es-ES" i="1" dirty="0" smtClean="0"/>
              <a:t> </a:t>
            </a:r>
            <a:r>
              <a:rPr lang="es-ES" i="1" dirty="0" err="1" smtClean="0"/>
              <a:t>persons</a:t>
            </a:r>
            <a:r>
              <a:rPr lang="es-ES" i="1" dirty="0" smtClean="0"/>
              <a:t> </a:t>
            </a:r>
            <a:r>
              <a:rPr lang="es-ES" i="1" dirty="0" err="1" smtClean="0"/>
              <a:t>will</a:t>
            </a:r>
            <a:r>
              <a:rPr lang="es-ES" i="1" dirty="0" smtClean="0"/>
              <a:t> </a:t>
            </a:r>
            <a:r>
              <a:rPr lang="es-ES" i="1" dirty="0" err="1" smtClean="0"/>
              <a:t>be</a:t>
            </a:r>
            <a:r>
              <a:rPr lang="es-ES" i="1" dirty="0" smtClean="0"/>
              <a:t> </a:t>
            </a:r>
            <a:r>
              <a:rPr lang="es-ES" i="1" dirty="0" err="1" smtClean="0"/>
              <a:t>replaced</a:t>
            </a:r>
            <a:r>
              <a:rPr lang="es-ES" i="1" dirty="0" smtClean="0"/>
              <a:t> </a:t>
            </a:r>
            <a:r>
              <a:rPr lang="es-ES" i="1" dirty="0" err="1" smtClean="0"/>
              <a:t>by</a:t>
            </a:r>
            <a:r>
              <a:rPr lang="es-ES" i="1" dirty="0" smtClean="0"/>
              <a:t> </a:t>
            </a:r>
            <a:r>
              <a:rPr lang="es-ES" i="1" dirty="0" err="1" smtClean="0"/>
              <a:t>pseudonyms</a:t>
            </a:r>
            <a:r>
              <a:rPr lang="es-ES" i="1" dirty="0" smtClean="0"/>
              <a:t>.</a:t>
            </a:r>
          </a:p>
          <a:p>
            <a:r>
              <a:rPr lang="es-ES" i="1" dirty="0" smtClean="0"/>
              <a:t>Data </a:t>
            </a:r>
            <a:r>
              <a:rPr lang="es-ES" i="1" dirty="0" err="1" smtClean="0"/>
              <a:t>will</a:t>
            </a:r>
            <a:r>
              <a:rPr lang="es-ES" i="1" dirty="0" smtClean="0"/>
              <a:t> </a:t>
            </a:r>
            <a:r>
              <a:rPr lang="es-ES" i="1" dirty="0" err="1" smtClean="0"/>
              <a:t>be</a:t>
            </a:r>
            <a:r>
              <a:rPr lang="es-ES" i="1" dirty="0" smtClean="0"/>
              <a:t> </a:t>
            </a:r>
            <a:r>
              <a:rPr lang="es-ES" i="1" dirty="0" err="1" smtClean="0"/>
              <a:t>stored</a:t>
            </a:r>
            <a:r>
              <a:rPr lang="es-ES" i="1" dirty="0" smtClean="0"/>
              <a:t> in </a:t>
            </a:r>
            <a:r>
              <a:rPr lang="es-ES" i="1" dirty="0" err="1" smtClean="0"/>
              <a:t>an</a:t>
            </a:r>
            <a:r>
              <a:rPr lang="es-ES" i="1" dirty="0" smtClean="0"/>
              <a:t> Excel </a:t>
            </a:r>
            <a:r>
              <a:rPr lang="es-ES" i="1" dirty="0" err="1" smtClean="0"/>
              <a:t>database</a:t>
            </a:r>
            <a:r>
              <a:rPr lang="es-ES" i="1" dirty="0" smtClean="0"/>
              <a:t>.</a:t>
            </a:r>
            <a:br>
              <a:rPr lang="es-ES" i="1" dirty="0" smtClean="0"/>
            </a:br>
            <a:endParaRPr lang="es-ES" i="1" dirty="0" smtClean="0"/>
          </a:p>
          <a:p>
            <a:r>
              <a:rPr lang="es-ES" i="1" dirty="0" err="1" smtClean="0"/>
              <a:t>Literature</a:t>
            </a:r>
            <a:r>
              <a:rPr lang="es-ES" i="1" dirty="0" smtClean="0"/>
              <a:t> </a:t>
            </a:r>
            <a:r>
              <a:rPr lang="es-ES" i="1" dirty="0" err="1" smtClean="0"/>
              <a:t>review</a:t>
            </a:r>
            <a:endParaRPr lang="es-ES" i="1" dirty="0" smtClean="0"/>
          </a:p>
          <a:p>
            <a:r>
              <a:rPr lang="es-ES" i="1" dirty="0" smtClean="0"/>
              <a:t>Data </a:t>
            </a:r>
            <a:r>
              <a:rPr lang="es-ES" i="1" dirty="0" err="1" smtClean="0"/>
              <a:t>extraction</a:t>
            </a:r>
            <a:r>
              <a:rPr lang="es-ES" i="1" dirty="0" smtClean="0"/>
              <a:t> and </a:t>
            </a:r>
            <a:r>
              <a:rPr lang="es-ES" i="1" dirty="0" err="1" smtClean="0"/>
              <a:t>analysis</a:t>
            </a:r>
            <a:r>
              <a:rPr lang="es-ES" i="1" dirty="0" smtClean="0"/>
              <a:t> </a:t>
            </a:r>
            <a:r>
              <a:rPr lang="es-ES" i="1" dirty="0" err="1" smtClean="0"/>
              <a:t>will</a:t>
            </a:r>
            <a:r>
              <a:rPr lang="es-ES" i="1" dirty="0" smtClean="0"/>
              <a:t> </a:t>
            </a:r>
            <a:r>
              <a:rPr lang="es-ES" i="1" dirty="0" err="1" smtClean="0"/>
              <a:t>be</a:t>
            </a:r>
            <a:r>
              <a:rPr lang="es-ES" i="1" dirty="0" smtClean="0"/>
              <a:t> </a:t>
            </a:r>
            <a:r>
              <a:rPr lang="es-ES" i="1" dirty="0" err="1" smtClean="0"/>
              <a:t>carried</a:t>
            </a:r>
            <a:r>
              <a:rPr lang="es-ES" i="1" dirty="0" smtClean="0"/>
              <a:t> </a:t>
            </a:r>
            <a:r>
              <a:rPr lang="es-ES" i="1" dirty="0" err="1" smtClean="0"/>
              <a:t>out</a:t>
            </a:r>
            <a:r>
              <a:rPr lang="es-ES" i="1" dirty="0" smtClean="0"/>
              <a:t> </a:t>
            </a:r>
            <a:r>
              <a:rPr lang="es-ES" i="1" dirty="0" err="1" smtClean="0"/>
              <a:t>by</a:t>
            </a:r>
            <a:r>
              <a:rPr lang="es-ES" i="1" dirty="0" smtClean="0"/>
              <a:t> </a:t>
            </a:r>
            <a:r>
              <a:rPr lang="es-ES" i="1" dirty="0" err="1" smtClean="0"/>
              <a:t>three</a:t>
            </a:r>
            <a:r>
              <a:rPr lang="es-ES" i="1" dirty="0" smtClean="0"/>
              <a:t> </a:t>
            </a:r>
            <a:r>
              <a:rPr lang="es-ES" i="1" dirty="0" err="1" smtClean="0"/>
              <a:t>coordinated</a:t>
            </a:r>
            <a:r>
              <a:rPr lang="es-ES" i="1" dirty="0" smtClean="0"/>
              <a:t> </a:t>
            </a:r>
            <a:r>
              <a:rPr lang="es-ES" i="1" dirty="0" err="1" smtClean="0"/>
              <a:t>reviewers</a:t>
            </a:r>
            <a:r>
              <a:rPr lang="es-ES" i="1" dirty="0" smtClean="0"/>
              <a:t>, </a:t>
            </a:r>
            <a:r>
              <a:rPr lang="es-ES" i="1" dirty="0" err="1" smtClean="0"/>
              <a:t>according</a:t>
            </a:r>
            <a:r>
              <a:rPr lang="es-ES" i="1" dirty="0" smtClean="0"/>
              <a:t> </a:t>
            </a:r>
            <a:r>
              <a:rPr lang="es-ES" i="1" dirty="0" err="1" smtClean="0"/>
              <a:t>to</a:t>
            </a:r>
            <a:r>
              <a:rPr lang="es-ES" i="1" dirty="0" smtClean="0"/>
              <a:t>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keywords</a:t>
            </a:r>
            <a:r>
              <a:rPr lang="es-ES" i="1" dirty="0" smtClean="0"/>
              <a:t> and </a:t>
            </a:r>
            <a:r>
              <a:rPr lang="es-ES" i="1" dirty="0" err="1" smtClean="0"/>
              <a:t>categories</a:t>
            </a:r>
            <a:r>
              <a:rPr lang="es-ES" i="1" dirty="0" smtClean="0"/>
              <a:t> of variables </a:t>
            </a:r>
            <a:r>
              <a:rPr lang="es-ES" i="1" dirty="0" err="1" smtClean="0"/>
              <a:t>previously</a:t>
            </a:r>
            <a:r>
              <a:rPr lang="es-ES" i="1" dirty="0" smtClean="0"/>
              <a:t> </a:t>
            </a:r>
            <a:r>
              <a:rPr lang="es-ES" i="1" dirty="0" err="1" smtClean="0"/>
              <a:t>defined</a:t>
            </a:r>
            <a:r>
              <a:rPr lang="es-ES" i="1" dirty="0" smtClean="0"/>
              <a:t> and </a:t>
            </a:r>
            <a:r>
              <a:rPr lang="es-ES" i="1" dirty="0" err="1" smtClean="0"/>
              <a:t>stored</a:t>
            </a:r>
            <a:r>
              <a:rPr lang="es-ES" i="1" dirty="0" smtClean="0"/>
              <a:t> in </a:t>
            </a:r>
            <a:r>
              <a:rPr lang="es-ES" i="1" dirty="0" err="1" smtClean="0"/>
              <a:t>an</a:t>
            </a:r>
            <a:r>
              <a:rPr lang="es-ES" i="1" dirty="0" smtClean="0"/>
              <a:t> Excel </a:t>
            </a:r>
            <a:r>
              <a:rPr lang="es-ES" i="1" dirty="0" err="1" smtClean="0"/>
              <a:t>database</a:t>
            </a:r>
            <a:r>
              <a:rPr lang="es-ES" i="1" dirty="0" smtClean="0"/>
              <a:t>.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 smtClean="0"/>
          </a:p>
        </p:txBody>
      </p:sp>
      <p:sp>
        <p:nvSpPr>
          <p:cNvPr id="6" name="QuadreDeText 4"/>
          <p:cNvSpPr txBox="1"/>
          <p:nvPr/>
        </p:nvSpPr>
        <p:spPr>
          <a:xfrm>
            <a:off x="2415884" y="6276111"/>
            <a:ext cx="5798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/>
              <a:t>· PERFORM </a:t>
            </a:r>
            <a:r>
              <a:rPr lang="ca-ES" sz="1400" dirty="0" err="1" smtClean="0"/>
              <a:t>Consortium</a:t>
            </a:r>
            <a:r>
              <a:rPr lang="ca-ES" sz="1400" dirty="0" smtClean="0"/>
              <a:t> Meeting. Paris, </a:t>
            </a:r>
            <a:r>
              <a:rPr lang="ca-ES" sz="1400" dirty="0" err="1" smtClean="0"/>
              <a:t>November</a:t>
            </a:r>
            <a:r>
              <a:rPr lang="ca-ES" sz="1400" dirty="0" smtClean="0"/>
              <a:t> 9th, 2016 ·</a:t>
            </a:r>
            <a:endParaRPr lang="ca-ES" sz="1400" dirty="0"/>
          </a:p>
        </p:txBody>
      </p:sp>
      <p:sp>
        <p:nvSpPr>
          <p:cNvPr id="7" name="QuadreDeText 6"/>
          <p:cNvSpPr txBox="1"/>
          <p:nvPr/>
        </p:nvSpPr>
        <p:spPr>
          <a:xfrm>
            <a:off x="537731" y="500042"/>
            <a:ext cx="23535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a-ES"/>
            </a:defPPr>
            <a:lvl1pPr>
              <a:defRPr sz="2000" b="1">
                <a:solidFill>
                  <a:srgbClr val="CC0099"/>
                </a:solidFill>
              </a:defRPr>
            </a:lvl1pPr>
          </a:lstStyle>
          <a:p>
            <a:r>
              <a:rPr lang="ca-ES" dirty="0" smtClean="0"/>
              <a:t>Management </a:t>
            </a:r>
            <a:endParaRPr lang="ca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785786" y="1000108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DMP</a:t>
            </a:r>
            <a:endParaRPr lang="es-ES" b="1" dirty="0"/>
          </a:p>
        </p:txBody>
      </p:sp>
      <p:pic>
        <p:nvPicPr>
          <p:cNvPr id="9" name="Imat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68" y="273489"/>
            <a:ext cx="1750226" cy="111556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857224" y="1643050"/>
          <a:ext cx="7858180" cy="4886272"/>
        </p:xfrm>
        <a:graphic>
          <a:graphicData uri="http://schemas.openxmlformats.org/drawingml/2006/table">
            <a:tbl>
              <a:tblPr/>
              <a:tblGrid>
                <a:gridCol w="1723394"/>
                <a:gridCol w="2378831"/>
                <a:gridCol w="1942529"/>
                <a:gridCol w="1813426"/>
              </a:tblGrid>
              <a:tr h="262194"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kern="50" dirty="0">
                          <a:solidFill>
                            <a:srgbClr val="FFFFFF"/>
                          </a:solidFill>
                          <a:latin typeface="Calibri"/>
                          <a:ea typeface="Arial"/>
                          <a:cs typeface="Tahoma"/>
                        </a:rPr>
                        <a:t>Method</a:t>
                      </a:r>
                      <a:endParaRPr lang="es-ES" sz="1200" kern="50" dirty="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kern="50" dirty="0">
                          <a:solidFill>
                            <a:srgbClr val="FFFFFF"/>
                          </a:solidFill>
                          <a:latin typeface="Calibri"/>
                          <a:ea typeface="Arial"/>
                          <a:cs typeface="Tahoma"/>
                        </a:rPr>
                        <a:t>Foreseeable period(s) of collection</a:t>
                      </a:r>
                      <a:endParaRPr lang="es-ES" sz="1200" kern="50" dirty="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kern="50">
                          <a:solidFill>
                            <a:srgbClr val="FFFFFF"/>
                          </a:solidFill>
                          <a:latin typeface="Calibri"/>
                          <a:ea typeface="Arial"/>
                          <a:cs typeface="Tahoma"/>
                        </a:rPr>
                        <a:t>Date for deletion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kern="50" dirty="0">
                          <a:solidFill>
                            <a:srgbClr val="FFFFFF"/>
                          </a:solidFill>
                          <a:latin typeface="Calibri"/>
                          <a:ea typeface="Arial"/>
                          <a:cs typeface="Tahoma"/>
                        </a:rPr>
                        <a:t>Permanent storage in Open Access?</a:t>
                      </a:r>
                      <a:endParaRPr lang="es-ES" sz="1200" kern="50" dirty="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</a:tr>
              <a:tr h="393290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Deliberative focus groups audio files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 dirty="0">
                          <a:latin typeface="Calibri"/>
                          <a:ea typeface="Arial"/>
                          <a:cs typeface="Tahoma"/>
                        </a:rPr>
                        <a:t>November 2015 – March 2017</a:t>
                      </a:r>
                      <a:endParaRPr lang="es-ES" sz="1200" kern="50" dirty="0">
                        <a:latin typeface="Times New Roman"/>
                        <a:ea typeface="Arial"/>
                        <a:cs typeface="Tahoma"/>
                      </a:endParaRPr>
                    </a:p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 dirty="0">
                          <a:latin typeface="Calibri"/>
                          <a:ea typeface="Arial"/>
                          <a:cs typeface="Tahoma"/>
                        </a:rPr>
                        <a:t>July 2016 – October 2018</a:t>
                      </a:r>
                      <a:endParaRPr lang="es-ES" sz="1200" kern="50" dirty="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5 years after end of project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 dirty="0">
                          <a:latin typeface="Calibri"/>
                          <a:ea typeface="Arial"/>
                          <a:cs typeface="Tahoma"/>
                        </a:rPr>
                        <a:t>NO</a:t>
                      </a:r>
                      <a:endParaRPr lang="es-ES" sz="1200" kern="50" dirty="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290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Deliberative focus groups video files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November 2015 – March 2017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July 2016 – October 2018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5 years after end of project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NO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290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Deliberative focus groups transcripts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 dirty="0">
                          <a:latin typeface="Calibri"/>
                          <a:ea typeface="Arial"/>
                          <a:cs typeface="Tahoma"/>
                        </a:rPr>
                        <a:t>November 2015 – March 2017</a:t>
                      </a:r>
                      <a:endParaRPr lang="es-ES" sz="1200" kern="50" dirty="0">
                        <a:latin typeface="Times New Roman"/>
                        <a:ea typeface="Arial"/>
                        <a:cs typeface="Tahoma"/>
                      </a:endParaRPr>
                    </a:p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 dirty="0">
                          <a:latin typeface="Calibri"/>
                          <a:ea typeface="Arial"/>
                          <a:cs typeface="Tahoma"/>
                        </a:rPr>
                        <a:t>July 2016 – October 2018</a:t>
                      </a:r>
                      <a:endParaRPr lang="es-ES" sz="1200" kern="50" dirty="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None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NO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387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Participatory workshops audio files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November 2015 – July 2016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September 2016 – October 2018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5 years after end of project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NO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387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Participatory workshops transcripts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 dirty="0">
                          <a:latin typeface="Calibri"/>
                          <a:ea typeface="Arial"/>
                          <a:cs typeface="Tahoma"/>
                        </a:rPr>
                        <a:t>November 2015 – July 2016</a:t>
                      </a:r>
                      <a:endParaRPr lang="es-ES" sz="1200" kern="50" dirty="0">
                        <a:latin typeface="Times New Roman"/>
                        <a:ea typeface="Arial"/>
                        <a:cs typeface="Tahoma"/>
                      </a:endParaRPr>
                    </a:p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 dirty="0">
                          <a:latin typeface="Calibri"/>
                          <a:ea typeface="Arial"/>
                          <a:cs typeface="Tahoma"/>
                        </a:rPr>
                        <a:t>September 2016 – October 2018</a:t>
                      </a:r>
                      <a:endParaRPr lang="es-ES" sz="1200" kern="50" dirty="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None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NO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387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kern="50" dirty="0">
                          <a:latin typeface="Calibri"/>
                          <a:ea typeface="Arial"/>
                          <a:cs typeface="Tahoma"/>
                        </a:rPr>
                        <a:t>Literature review database, keywords and categories</a:t>
                      </a:r>
                      <a:endParaRPr lang="es-ES" sz="1200" b="1" kern="50" dirty="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 dirty="0">
                          <a:latin typeface="Calibri"/>
                          <a:ea typeface="Arial"/>
                          <a:cs typeface="Tahoma"/>
                        </a:rPr>
                        <a:t>November 2015 – July 2016</a:t>
                      </a:r>
                      <a:endParaRPr lang="es-ES" sz="1200" kern="50" dirty="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None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kern="50" dirty="0">
                          <a:latin typeface="Calibri"/>
                          <a:ea typeface="Arial"/>
                          <a:cs typeface="Tahoma"/>
                        </a:rPr>
                        <a:t>YES</a:t>
                      </a:r>
                      <a:endParaRPr lang="es-ES" sz="1200" b="1" kern="50" dirty="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94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Interviews audio files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 dirty="0">
                          <a:latin typeface="Calibri"/>
                          <a:ea typeface="Arial"/>
                          <a:cs typeface="Tahoma"/>
                        </a:rPr>
                        <a:t>May 2016 – October 2018</a:t>
                      </a:r>
                      <a:endParaRPr lang="es-ES" sz="1200" kern="50" dirty="0">
                        <a:latin typeface="Times New Roman"/>
                        <a:ea typeface="Arial"/>
                        <a:cs typeface="Tahoma"/>
                      </a:endParaRPr>
                    </a:p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 dirty="0">
                          <a:latin typeface="Calibri"/>
                          <a:ea typeface="Arial"/>
                          <a:cs typeface="Tahoma"/>
                        </a:rPr>
                        <a:t>July 2016 – October 2018</a:t>
                      </a:r>
                      <a:endParaRPr lang="es-ES" sz="1200" kern="50" dirty="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5 years after end of project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NO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94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Interviews transcripts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 dirty="0">
                          <a:latin typeface="Calibri"/>
                          <a:ea typeface="Arial"/>
                          <a:cs typeface="Tahoma"/>
                        </a:rPr>
                        <a:t>May 2016 – October 2018</a:t>
                      </a:r>
                      <a:endParaRPr lang="es-ES" sz="1200" kern="50" dirty="0">
                        <a:latin typeface="Times New Roman"/>
                        <a:ea typeface="Arial"/>
                        <a:cs typeface="Tahoma"/>
                      </a:endParaRPr>
                    </a:p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 dirty="0">
                          <a:latin typeface="Calibri"/>
                          <a:ea typeface="Arial"/>
                          <a:cs typeface="Tahoma"/>
                        </a:rPr>
                        <a:t>July 2016 – October 2018</a:t>
                      </a:r>
                      <a:endParaRPr lang="es-ES" sz="1200" kern="50" dirty="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None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NO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kern="50" dirty="0">
                          <a:latin typeface="Calibri"/>
                          <a:ea typeface="Arial"/>
                          <a:cs typeface="Tahoma"/>
                        </a:rPr>
                        <a:t>Survey variables</a:t>
                      </a:r>
                      <a:endParaRPr lang="es-ES" sz="1200" b="1" kern="50" dirty="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 dirty="0">
                          <a:latin typeface="Calibri"/>
                          <a:ea typeface="Arial"/>
                          <a:cs typeface="Tahoma"/>
                        </a:rPr>
                        <a:t>May 2016 – October 2018</a:t>
                      </a:r>
                      <a:endParaRPr lang="es-ES" sz="1200" kern="50" dirty="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None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kern="50" dirty="0">
                          <a:latin typeface="Calibri"/>
                          <a:ea typeface="Arial"/>
                          <a:cs typeface="Tahoma"/>
                        </a:rPr>
                        <a:t>YES</a:t>
                      </a:r>
                      <a:endParaRPr lang="es-ES" sz="1200" b="1" kern="50" dirty="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097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Survey data base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 dirty="0">
                          <a:latin typeface="Calibri"/>
                          <a:ea typeface="Arial"/>
                          <a:cs typeface="Tahoma"/>
                        </a:rPr>
                        <a:t>May 2016 – October 2018</a:t>
                      </a:r>
                      <a:endParaRPr lang="es-ES" sz="1200" kern="50" dirty="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None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NO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94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Survey IDs and names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 dirty="0">
                          <a:latin typeface="Calibri"/>
                          <a:ea typeface="Arial"/>
                          <a:cs typeface="Tahoma"/>
                        </a:rPr>
                        <a:t>May 2016 – October 2018</a:t>
                      </a:r>
                      <a:endParaRPr lang="es-ES" sz="1200" kern="50" dirty="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>
                          <a:latin typeface="Calibri"/>
                          <a:ea typeface="Arial"/>
                          <a:cs typeface="Tahoma"/>
                        </a:rPr>
                        <a:t>5 years after project ends</a:t>
                      </a:r>
                      <a:endParaRPr lang="es-ES" sz="1200" kern="5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50" dirty="0">
                          <a:latin typeface="Calibri"/>
                          <a:ea typeface="Arial"/>
                          <a:cs typeface="Tahoma"/>
                        </a:rPr>
                        <a:t>NO</a:t>
                      </a:r>
                      <a:endParaRPr lang="es-ES" sz="1200" kern="50" dirty="0">
                        <a:latin typeface="Times New Roman"/>
                        <a:ea typeface="Arial"/>
                        <a:cs typeface="Tahoma"/>
                      </a:endParaRPr>
                    </a:p>
                  </a:txBody>
                  <a:tcPr marL="46635" marR="46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785786" y="1000108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DMP</a:t>
            </a:r>
            <a:endParaRPr lang="es-ES" b="1" dirty="0"/>
          </a:p>
        </p:txBody>
      </p:sp>
      <p:sp>
        <p:nvSpPr>
          <p:cNvPr id="6" name="QuadreDeText 6"/>
          <p:cNvSpPr txBox="1"/>
          <p:nvPr/>
        </p:nvSpPr>
        <p:spPr>
          <a:xfrm>
            <a:off x="537731" y="500042"/>
            <a:ext cx="23535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a-ES"/>
            </a:defPPr>
            <a:lvl1pPr>
              <a:defRPr sz="2000" b="1">
                <a:solidFill>
                  <a:srgbClr val="CC0099"/>
                </a:solidFill>
              </a:defRPr>
            </a:lvl1pPr>
          </a:lstStyle>
          <a:p>
            <a:r>
              <a:rPr lang="ca-ES" dirty="0" smtClean="0"/>
              <a:t>Management </a:t>
            </a:r>
            <a:endParaRPr lang="ca-ES" dirty="0"/>
          </a:p>
        </p:txBody>
      </p:sp>
      <p:pic>
        <p:nvPicPr>
          <p:cNvPr id="7" name="Imat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68" y="273489"/>
            <a:ext cx="1750226" cy="1115568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3143240" y="1285860"/>
            <a:ext cx="3571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err="1" smtClean="0"/>
              <a:t>Table</a:t>
            </a:r>
            <a:r>
              <a:rPr lang="es-ES" sz="1400" dirty="0" smtClean="0"/>
              <a:t> 2. </a:t>
            </a:r>
            <a:r>
              <a:rPr lang="es-ES" sz="1400" dirty="0" err="1" smtClean="0"/>
              <a:t>Lifecycle</a:t>
            </a:r>
            <a:r>
              <a:rPr lang="es-ES" sz="1400" dirty="0" smtClean="0"/>
              <a:t> of </a:t>
            </a:r>
            <a:r>
              <a:rPr lang="es-ES" sz="1400" dirty="0" err="1" smtClean="0"/>
              <a:t>collected</a:t>
            </a:r>
            <a:r>
              <a:rPr lang="es-ES" sz="1400" dirty="0" smtClean="0"/>
              <a:t> data</a:t>
            </a:r>
            <a:endParaRPr lang="es-E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1174</Words>
  <Application>Microsoft Office PowerPoint</Application>
  <PresentationFormat>Presentació en pantalla (4:3)</PresentationFormat>
  <Paragraphs>506</Paragraphs>
  <Slides>7</Slides>
  <Notes>5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4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Tahoma</vt:lpstr>
      <vt:lpstr>Times New Roman</vt:lpstr>
      <vt:lpstr>Tema de Office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Marina Di Masso</dc:creator>
  <cp:lastModifiedBy>Marina Di Masso Tarditti</cp:lastModifiedBy>
  <cp:revision>61</cp:revision>
  <dcterms:created xsi:type="dcterms:W3CDTF">2016-10-12T10:35:03Z</dcterms:created>
  <dcterms:modified xsi:type="dcterms:W3CDTF">2016-11-02T11:08:03Z</dcterms:modified>
</cp:coreProperties>
</file>